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93" r:id="rId3"/>
    <p:sldId id="284" r:id="rId4"/>
    <p:sldId id="286" r:id="rId5"/>
    <p:sldId id="287" r:id="rId6"/>
    <p:sldId id="302" r:id="rId7"/>
    <p:sldId id="289" r:id="rId8"/>
    <p:sldId id="297" r:id="rId9"/>
    <p:sldId id="296" r:id="rId10"/>
    <p:sldId id="304" r:id="rId11"/>
    <p:sldId id="303" r:id="rId12"/>
    <p:sldId id="290" r:id="rId13"/>
    <p:sldId id="298" r:id="rId14"/>
    <p:sldId id="300" r:id="rId15"/>
    <p:sldId id="311" r:id="rId16"/>
    <p:sldId id="313" r:id="rId17"/>
    <p:sldId id="305" r:id="rId18"/>
    <p:sldId id="310" r:id="rId19"/>
    <p:sldId id="307" r:id="rId20"/>
    <p:sldId id="315" r:id="rId21"/>
    <p:sldId id="265" r:id="rId22"/>
    <p:sldId id="314" r:id="rId23"/>
    <p:sldId id="308" r:id="rId24"/>
    <p:sldId id="309" r:id="rId25"/>
    <p:sldId id="317" r:id="rId26"/>
    <p:sldId id="316" r:id="rId27"/>
    <p:sldId id="312" r:id="rId28"/>
    <p:sldId id="294" r:id="rId29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AFD"/>
    <a:srgbClr val="F0FAFD"/>
    <a:srgbClr val="EDEDED"/>
    <a:srgbClr val="AFAFAF"/>
    <a:srgbClr val="6B697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33" autoAdjust="0"/>
  </p:normalViewPr>
  <p:slideViewPr>
    <p:cSldViewPr snapToGrid="0" snapToObjects="1">
      <p:cViewPr varScale="1">
        <p:scale>
          <a:sx n="56" d="100"/>
          <a:sy n="56" d="100"/>
        </p:scale>
        <p:origin x="-840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6417800"/>
        <c:axId val="-2146421624"/>
      </c:barChart>
      <c:catAx>
        <c:axId val="-2146417800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46421624"/>
        <c:crosses val="autoZero"/>
        <c:auto val="1"/>
        <c:lblAlgn val="ctr"/>
        <c:lblOffset val="100"/>
        <c:noMultiLvlLbl val="0"/>
      </c:catAx>
      <c:valAx>
        <c:axId val="-214642162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1464178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0.12262</cdr:x>
      <cdr:y>0.17802</cdr:y>
    </cdr:from>
    <cdr:to>
      <cdr:x>0.33898</cdr:x>
      <cdr:y>0.40302</cdr:y>
    </cdr:to>
    <cdr:sp macro="" textlink="">
      <cdr:nvSpPr>
        <cdr:cNvPr id="3" name="文本框 2"/>
        <cdr:cNvSpPr txBox="1"/>
      </cdr:nvSpPr>
      <cdr:spPr>
        <a:xfrm xmlns:a="http://schemas.openxmlformats.org/drawingml/2006/main">
          <a:off x="747486" y="723489"/>
          <a:ext cx="1318948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CN" sz="16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·Basic</a:t>
          </a:r>
          <a:r>
            <a:rPr lang="zh-CN" altLang="en-US" sz="16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 </a:t>
          </a:r>
          <a:r>
            <a:rPr lang="en-US" altLang="zh-CN" sz="16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Functions</a:t>
          </a:r>
          <a:endParaRPr lang="zh-CN" altLang="en-US" sz="1600" dirty="0">
            <a:solidFill>
              <a:schemeClr val="bg1"/>
            </a:solidFill>
            <a:latin typeface="Lantinghei SC Extralight"/>
            <a:cs typeface="Lantinghei SC Extralight"/>
          </a:endParaRPr>
        </a:p>
      </cdr:txBody>
    </cdr:sp>
  </cdr:relSizeAnchor>
  <cdr:relSizeAnchor xmlns:cdr="http://schemas.openxmlformats.org/drawingml/2006/chartDrawing">
    <cdr:from>
      <cdr:x>0.61937</cdr:x>
      <cdr:y>0.37464</cdr:y>
    </cdr:from>
    <cdr:to>
      <cdr:x>0.96955</cdr:x>
      <cdr:y>0.79363</cdr:y>
    </cdr:to>
    <cdr:sp macro="" textlink="">
      <cdr:nvSpPr>
        <cdr:cNvPr id="5" name="文本框 4"/>
        <cdr:cNvSpPr txBox="1"/>
      </cdr:nvSpPr>
      <cdr:spPr>
        <a:xfrm xmlns:a="http://schemas.openxmlformats.org/drawingml/2006/main">
          <a:off x="3775654" y="1522531"/>
          <a:ext cx="2134716" cy="17027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20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·Image</a:t>
          </a:r>
          <a:r>
            <a:rPr lang="zh-CN" altLang="en-US" sz="20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 </a:t>
          </a:r>
          <a:r>
            <a:rPr lang="en-US" altLang="zh-CN" sz="2000" dirty="0">
              <a:solidFill>
                <a:schemeClr val="bg1"/>
              </a:solidFill>
              <a:latin typeface="Lantinghei SC Extralight"/>
              <a:cs typeface="Lantinghei SC Extralight"/>
            </a:rPr>
            <a:t>Retrieval</a:t>
          </a:r>
          <a:endParaRPr lang="zh-CN" altLang="en-US" sz="2000" dirty="0">
            <a:solidFill>
              <a:schemeClr val="bg1"/>
            </a:solidFill>
            <a:latin typeface="Lantinghei SC Extralight"/>
            <a:cs typeface="Lantinghei SC Extralight"/>
          </a:endParaRPr>
        </a:p>
      </cdr:txBody>
    </cdr:sp>
  </cdr:relSizeAnchor>
  <cdr:relSizeAnchor xmlns:cdr="http://schemas.openxmlformats.org/drawingml/2006/chartDrawing">
    <cdr:from>
      <cdr:x>0.06244</cdr:x>
      <cdr:y>0.43932</cdr:y>
    </cdr:from>
    <cdr:to>
      <cdr:x>0.2788</cdr:x>
      <cdr:y>0.66432</cdr:y>
    </cdr:to>
    <cdr:sp macro="" textlink="">
      <cdr:nvSpPr>
        <cdr:cNvPr id="6" name="文本框 5"/>
        <cdr:cNvSpPr txBox="1"/>
      </cdr:nvSpPr>
      <cdr:spPr>
        <a:xfrm xmlns:a="http://schemas.openxmlformats.org/drawingml/2006/main">
          <a:off x="380609" y="1785380"/>
          <a:ext cx="1318948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4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·Cloud</a:t>
          </a:r>
          <a:r>
            <a:rPr lang="zh-CN" altLang="en-US" sz="14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 </a:t>
          </a:r>
          <a:r>
            <a:rPr lang="en-US" altLang="zh-CN" sz="1400" dirty="0" smtClean="0">
              <a:solidFill>
                <a:schemeClr val="bg1"/>
              </a:solidFill>
              <a:latin typeface="Lantinghei SC Extralight"/>
              <a:cs typeface="Lantinghei SC Extralight"/>
            </a:rPr>
            <a:t>Storage</a:t>
          </a:r>
          <a:endParaRPr lang="zh-CN" altLang="en-US" sz="1400" dirty="0">
            <a:solidFill>
              <a:schemeClr val="bg1"/>
            </a:solidFill>
            <a:latin typeface="Lantinghei SC Extralight"/>
            <a:cs typeface="Lantinghei SC Extralight"/>
          </a:endParaRPr>
        </a:p>
      </cdr:txBody>
    </cdr:sp>
  </cdr:relSizeAnchor>
  <cdr:relSizeAnchor xmlns:cdr="http://schemas.openxmlformats.org/drawingml/2006/chartDrawing">
    <cdr:from>
      <cdr:x>0.19338</cdr:x>
      <cdr:y>0.60216</cdr:y>
    </cdr:from>
    <cdr:to>
      <cdr:x>0.50918</cdr:x>
      <cdr:y>0.82716</cdr:y>
    </cdr:to>
    <cdr:sp macro="" textlink="">
      <cdr:nvSpPr>
        <cdr:cNvPr id="7" name="文本框 6"/>
        <cdr:cNvSpPr txBox="1"/>
      </cdr:nvSpPr>
      <cdr:spPr>
        <a:xfrm xmlns:a="http://schemas.openxmlformats.org/drawingml/2006/main">
          <a:off x="1178817" y="2447192"/>
          <a:ext cx="1925155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400" dirty="0" smtClean="0">
              <a:solidFill>
                <a:srgbClr val="383838"/>
              </a:solidFill>
              <a:latin typeface="Lantinghei SC Extralight"/>
              <a:cs typeface="Lantinghei SC Extralight"/>
            </a:rPr>
            <a:t>·Image</a:t>
          </a:r>
          <a:r>
            <a:rPr lang="zh-CN" altLang="en-US" sz="1400" dirty="0" smtClean="0">
              <a:solidFill>
                <a:srgbClr val="383838"/>
              </a:solidFill>
              <a:latin typeface="Lantinghei SC Extralight"/>
              <a:cs typeface="Lantinghei SC Extralight"/>
            </a:rPr>
            <a:t> </a:t>
          </a:r>
          <a:r>
            <a:rPr lang="en-US" altLang="zh-CN" sz="1400" dirty="0" smtClean="0">
              <a:solidFill>
                <a:srgbClr val="383838"/>
              </a:solidFill>
              <a:latin typeface="Lantinghei SC Extralight"/>
              <a:cs typeface="Lantinghei SC Extralight"/>
            </a:rPr>
            <a:t>Processing</a:t>
          </a:r>
          <a:endParaRPr lang="zh-CN" altLang="en-US" sz="1400" dirty="0">
            <a:solidFill>
              <a:srgbClr val="383838"/>
            </a:solidFill>
            <a:latin typeface="Lantinghei SC Extralight"/>
            <a:cs typeface="Lantinghei SC Extraligh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14457-B6D9-1449-A179-F3C36F929D21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5FC7-E420-F741-A119-467D2601F1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62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Icloud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flickr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网易，百度，盛大，</a:t>
            </a:r>
            <a:r>
              <a:rPr kumimoji="1" lang="en-US" altLang="zh-CN" dirty="0" smtClean="0"/>
              <a:t>Impala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FC7-E420-F741-A119-467D2601F1D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79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Icloud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flickr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网易，百度，盛大，</a:t>
            </a:r>
            <a:r>
              <a:rPr kumimoji="1" lang="en-US" altLang="zh-CN" dirty="0" smtClean="0"/>
              <a:t>Impala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FC7-E420-F741-A119-467D2601F1D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79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Icloud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flickr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网易，百度，盛大，</a:t>
            </a:r>
            <a:r>
              <a:rPr kumimoji="1" lang="en-US" altLang="zh-CN" dirty="0" smtClean="0"/>
              <a:t>Impala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FC7-E420-F741-A119-467D2601F1D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792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Icloud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flickr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网易，百度，盛大，</a:t>
            </a:r>
            <a:r>
              <a:rPr kumimoji="1" lang="en-US" altLang="zh-CN" dirty="0" smtClean="0"/>
              <a:t>Impala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FC7-E420-F741-A119-467D2601F1D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79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定位 优势 创新点</a:t>
            </a:r>
            <a:r>
              <a:rPr kumimoji="1" lang="zh-CN" altLang="zh-CN" dirty="0" smtClean="0"/>
              <a:t> </a:t>
            </a:r>
            <a:endParaRPr kumimoji="1" lang="en-US" altLang="zh-CN" dirty="0" smtClean="0"/>
          </a:p>
          <a:p>
            <a:r>
              <a:rPr kumimoji="1" lang="zh-CN" altLang="zh-CN" b="1" dirty="0" smtClean="0"/>
              <a:t>1</a:t>
            </a:r>
            <a:r>
              <a:rPr kumimoji="1" lang="en-US" altLang="zh-CN" b="1" dirty="0" smtClean="0"/>
              <a:t>.</a:t>
            </a:r>
            <a:r>
              <a:rPr kumimoji="1" lang="zh-CN" altLang="en-US" b="1" dirty="0" smtClean="0"/>
              <a:t>高效管理 </a:t>
            </a:r>
            <a:r>
              <a:rPr kumimoji="1" lang="en-US" altLang="zh-CN" b="1" dirty="0" smtClean="0"/>
              <a:t>API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2.</a:t>
            </a:r>
            <a:r>
              <a:rPr kumimoji="1" lang="zh-CN" altLang="en-US" dirty="0" smtClean="0"/>
              <a:t>自动分类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自动标注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以图搜图</a:t>
            </a:r>
            <a:r>
              <a:rPr kumimoji="1" lang="zh-CN" altLang="zh-CN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以图会友</a:t>
            </a:r>
            <a:r>
              <a:rPr kumimoji="1" lang="zh-CN" altLang="zh-CN" dirty="0" smtClean="0"/>
              <a:t> </a:t>
            </a:r>
            <a:r>
              <a:rPr kumimoji="1" lang="zh-CN" altLang="en-US" dirty="0" smtClean="0"/>
              <a:t>分享与推荐</a:t>
            </a:r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海涛的香蕉图片，一个</a:t>
            </a:r>
            <a:r>
              <a:rPr kumimoji="1" lang="en-US" altLang="zh-CN" dirty="0" smtClean="0"/>
              <a:t>group</a:t>
            </a:r>
          </a:p>
          <a:p>
            <a:pPr marL="0" indent="0">
              <a:buNone/>
            </a:pPr>
            <a:r>
              <a:rPr kumimoji="1" lang="zh-CN" altLang="en-US" dirty="0" smtClean="0"/>
              <a:t>分享</a:t>
            </a:r>
            <a:r>
              <a:rPr kumimoji="1" lang="en-US" altLang="zh-CN" dirty="0" smtClean="0"/>
              <a:t>top10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FC7-E420-F741-A119-467D2601F1D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89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2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9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3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48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9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9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74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245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33E59-1A30-1041-8CFE-CC87D062B419}" type="datetimeFigureOut">
              <a:rPr kumimoji="1" lang="zh-CN" altLang="en-US" smtClean="0"/>
              <a:t>14-5-22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9A277-1B1F-314D-AA10-174F7C62C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42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package" Target="../embeddings/Microsoft_Word___2.docx"/><Relationship Id="rId5" Type="http://schemas.openxmlformats.org/officeDocument/2006/relationships/image" Target="../media/image3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8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1527648" y="880336"/>
            <a:ext cx="11395569" cy="11686810"/>
          </a:xfrm>
          <a:prstGeom prst="ellipse">
            <a:avLst/>
          </a:prstGeom>
          <a:noFill/>
          <a:ln>
            <a:solidFill>
              <a:srgbClr val="AFAF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117599" y="-2232967"/>
            <a:ext cx="9307316" cy="9789467"/>
          </a:xfrm>
          <a:prstGeom prst="ellipse">
            <a:avLst/>
          </a:prstGeom>
          <a:noFill/>
          <a:ln>
            <a:solidFill>
              <a:srgbClr val="38383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03500" y="1358900"/>
            <a:ext cx="2565400" cy="13928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 10"/>
          <p:cNvGrpSpPr/>
          <p:nvPr/>
        </p:nvGrpSpPr>
        <p:grpSpPr>
          <a:xfrm>
            <a:off x="6792476" y="1"/>
            <a:ext cx="2362598" cy="340149"/>
            <a:chOff x="-29532" y="0"/>
            <a:chExt cx="2362598" cy="408179"/>
          </a:xfrm>
        </p:grpSpPr>
        <p:sp>
          <p:nvSpPr>
            <p:cNvPr id="3" name="矩形 2"/>
            <p:cNvSpPr/>
            <p:nvPr/>
          </p:nvSpPr>
          <p:spPr>
            <a:xfrm>
              <a:off x="-29532" y="1"/>
              <a:ext cx="2274002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4113991" y="1599589"/>
            <a:ext cx="648509" cy="661011"/>
          </a:xfrm>
          <a:prstGeom prst="ellipse">
            <a:avLst/>
          </a:prstGeom>
          <a:solidFill>
            <a:srgbClr val="00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5406552" y="3732619"/>
            <a:ext cx="11395569" cy="11686810"/>
          </a:xfrm>
          <a:prstGeom prst="ellipse">
            <a:avLst/>
          </a:prstGeom>
          <a:noFill/>
          <a:ln>
            <a:solidFill>
              <a:srgbClr val="AFAF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8381" y="2382383"/>
            <a:ext cx="699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AUTOMATIC IMAGE CLASSIFICATION ON YOUR PHONE</a:t>
            </a:r>
            <a:endParaRPr kumimoji="1" lang="zh-CN" altLang="en-US" dirty="0">
              <a:solidFill>
                <a:srgbClr val="6B6970"/>
              </a:solidFill>
              <a:latin typeface="Lantinghei SC Extralight"/>
              <a:cs typeface="Lantinghei SC Extra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0153" y="916418"/>
            <a:ext cx="800330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Harm</a:t>
            </a:r>
            <a:r>
              <a:rPr kumimoji="1" lang="zh-CN" altLang="en-US" sz="103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  </a:t>
            </a:r>
            <a:r>
              <a:rPr kumimoji="1" lang="en-US" altLang="zh-CN" sz="10000" b="1" dirty="0" err="1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nica</a:t>
            </a:r>
            <a:endParaRPr kumimoji="1" lang="en-US" altLang="zh-CN" sz="10000" b="1" dirty="0" smtClean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  <a:p>
            <a:endParaRPr kumimoji="1" lang="zh-CN" altLang="en-US" sz="10000" b="1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"/>
            <a:ext cx="9105923" cy="33228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1400" dirty="0">
                <a:latin typeface="Lantinghei SC Extralight"/>
                <a:ea typeface="微软雅黑"/>
              </a:rPr>
              <a:t>/</a:t>
            </a:r>
            <a:r>
              <a:rPr kumimoji="1" lang="en-US" altLang="zh-CN" sz="1400" dirty="0">
                <a:latin typeface="Lantinghei SC Extralight"/>
                <a:ea typeface="微软雅黑"/>
              </a:rPr>
              <a:t>Harmonica/</a:t>
            </a:r>
            <a:r>
              <a:rPr kumimoji="1" lang="en-US" altLang="zh-CN" sz="1400" dirty="0" smtClean="0">
                <a:latin typeface="Lantinghei SC Extralight"/>
                <a:ea typeface="微软雅黑"/>
              </a:rPr>
              <a:t>Background/Solutions</a:t>
            </a:r>
            <a:r>
              <a:rPr kumimoji="1" lang="en-US" altLang="en-US" sz="1400" dirty="0" smtClean="0">
                <a:latin typeface="Lantinghei SC Extralight"/>
                <a:ea typeface="微软雅黑"/>
              </a:rPr>
              <a:t>/Impala</a:t>
            </a:r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3308" y="1"/>
            <a:ext cx="8892000" cy="332285"/>
          </a:xfrm>
          <a:prstGeom prst="rect">
            <a:avLst/>
          </a:prstGeom>
          <a:solidFill>
            <a:srgbClr val="6B69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81522" y="2"/>
            <a:ext cx="1483530" cy="332285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59852" y="7865"/>
            <a:ext cx="1005199" cy="33228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2846" y="7865"/>
            <a:ext cx="542205" cy="332285"/>
          </a:xfrm>
          <a:prstGeom prst="rect">
            <a:avLst/>
          </a:prstGeom>
          <a:solidFill>
            <a:srgbClr val="F5FA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2" y="516248"/>
            <a:ext cx="2380703" cy="5040000"/>
          </a:xfrm>
          <a:prstGeom prst="rect">
            <a:avLst/>
          </a:prstGeom>
          <a:effectLst/>
        </p:spPr>
      </p:pic>
      <p:grpSp>
        <p:nvGrpSpPr>
          <p:cNvPr id="2" name="组 1"/>
          <p:cNvGrpSpPr/>
          <p:nvPr/>
        </p:nvGrpSpPr>
        <p:grpSpPr>
          <a:xfrm>
            <a:off x="713334" y="1174304"/>
            <a:ext cx="2136212" cy="3737882"/>
            <a:chOff x="713334" y="1174304"/>
            <a:chExt cx="2136212" cy="373788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88" y="1174304"/>
              <a:ext cx="2124000" cy="3186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/>
            <a:srcRect t="80955"/>
            <a:stretch/>
          </p:blipFill>
          <p:spPr>
            <a:xfrm>
              <a:off x="713334" y="4305423"/>
              <a:ext cx="2124000" cy="60676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t="80955" b="10248"/>
            <a:stretch/>
          </p:blipFill>
          <p:spPr>
            <a:xfrm>
              <a:off x="725546" y="4037381"/>
              <a:ext cx="2124000" cy="280254"/>
            </a:xfrm>
            <a:prstGeom prst="rect">
              <a:avLst/>
            </a:prstGeom>
          </p:spPr>
        </p:pic>
      </p:grpSp>
      <p:grpSp>
        <p:nvGrpSpPr>
          <p:cNvPr id="16" name="组 15"/>
          <p:cNvGrpSpPr/>
          <p:nvPr/>
        </p:nvGrpSpPr>
        <p:grpSpPr>
          <a:xfrm>
            <a:off x="3205496" y="956240"/>
            <a:ext cx="3827039" cy="3996862"/>
            <a:chOff x="3205496" y="968452"/>
            <a:chExt cx="3827039" cy="3996862"/>
          </a:xfrm>
        </p:grpSpPr>
        <p:sp>
          <p:nvSpPr>
            <p:cNvPr id="17" name="文本框 16"/>
            <p:cNvSpPr txBox="1"/>
            <p:nvPr/>
          </p:nvSpPr>
          <p:spPr>
            <a:xfrm>
              <a:off x="3205496" y="3737538"/>
              <a:ext cx="2840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·Off</a:t>
              </a:r>
              <a:r>
                <a:rPr lang="en-US" altLang="zh-CN" sz="2000" dirty="0">
                  <a:latin typeface="Lantinghei SC Extralight"/>
                  <a:cs typeface="Lantinghei SC Extralight"/>
                </a:rPr>
                <a:t>-line 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Processing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05496" y="1840037"/>
              <a:ext cx="2624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Time-Consuming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17708" y="4156885"/>
              <a:ext cx="1480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Blocking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05496" y="2232383"/>
              <a:ext cx="368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High Energy Consumption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05496" y="2620281"/>
              <a:ext cx="213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</a:t>
              </a:r>
              <a:r>
                <a:rPr kumimoji="1" lang="en-US" altLang="zh-CN" sz="2000" dirty="0">
                  <a:latin typeface="Lantinghei SC Extralight"/>
                  <a:cs typeface="Lantinghei SC Extralight"/>
                </a:rPr>
                <a:t>Precision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rate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21263" y="968452"/>
              <a:ext cx="37112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400" b="1" dirty="0" smtClean="0">
                  <a:latin typeface="Lantinghei SC Extralight"/>
                  <a:cs typeface="Lantinghei SC Extralight"/>
                </a:rPr>
                <a:t>Performance</a:t>
              </a:r>
              <a:endParaRPr kumimoji="1" lang="zh-CN" altLang="en-US" sz="4400" b="1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05496" y="3021584"/>
              <a:ext cx="3726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No</a:t>
              </a:r>
              <a:r>
                <a:rPr kumimoji="1" lang="zh-CN" altLang="en-US" sz="2000" dirty="0" smtClean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Feedback</a:t>
              </a:r>
              <a:r>
                <a:rPr kumimoji="1" lang="zh-CN" altLang="en-US" sz="2000" dirty="0" smtClean="0">
                  <a:latin typeface="Lantinghei SC Extralight"/>
                  <a:cs typeface="Lantinghei SC Extralight"/>
                </a:rPr>
                <a:t>,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Adjustment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217708" y="4565204"/>
              <a:ext cx="1759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>
                  <a:latin typeface="Lantinghei SC Extralight"/>
                  <a:cs typeface="Lantinghei SC Extralight"/>
                </a:rPr>
                <a:t>No</a:t>
              </a:r>
              <a:r>
                <a:rPr lang="zh-CN" altLang="en-US" sz="2000" dirty="0">
                  <a:latin typeface="Lantinghei SC Extralight"/>
                  <a:cs typeface="Lantinghei SC Extralight"/>
                </a:rPr>
                <a:t> 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Search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3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xmlns:p14="http://schemas.microsoft.com/office/powerpoint/2010/main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77639 1.11111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 smtClean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Harmonica/Positioning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71677" y="987461"/>
            <a:ext cx="453078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latin typeface="Lantinghei SC Extralight"/>
                <a:cs typeface="Lantinghei SC Extralight"/>
              </a:rPr>
              <a:t>High </a:t>
            </a:r>
          </a:p>
          <a:p>
            <a:r>
              <a:rPr lang="en-US" altLang="zh-CN" sz="5400" b="1" dirty="0" smtClean="0">
                <a:latin typeface="Lantinghei SC Extralight"/>
                <a:cs typeface="Lantinghei SC Extralight"/>
              </a:rPr>
              <a:t>Efficiency</a:t>
            </a:r>
            <a:endParaRPr kumimoji="1" lang="zh-CN" altLang="en-US" sz="5400" b="1" dirty="0">
              <a:latin typeface="Lantinghei SC Extralight"/>
              <a:cs typeface="Lantinghei SC Extralight"/>
            </a:endParaRPr>
          </a:p>
        </p:txBody>
      </p:sp>
      <p:pic>
        <p:nvPicPr>
          <p:cNvPr id="11" name="图片 10" descr="SP0028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29" y="987461"/>
            <a:ext cx="3056889" cy="42243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3798" y="4249614"/>
            <a:ext cx="241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Time</a:t>
            </a:r>
            <a:r>
              <a:rPr kumimoji="1" lang="zh-CN" altLang="en-US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is</a:t>
            </a:r>
            <a:r>
              <a:rPr kumimoji="1" lang="zh-CN" altLang="en-US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time,</a:t>
            </a:r>
          </a:p>
          <a:p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not</a:t>
            </a:r>
            <a:r>
              <a:rPr kumimoji="1" lang="zh-CN" altLang="en-US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your</a:t>
            </a:r>
            <a:r>
              <a:rPr kumimoji="1" lang="zh-CN" altLang="en-US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AFAFAF"/>
                </a:solidFill>
                <a:latin typeface="Lantinghei SC Extralight"/>
                <a:cs typeface="Lantinghei SC Extralight"/>
              </a:rPr>
              <a:t>mum.</a:t>
            </a:r>
            <a:endParaRPr kumimoji="1" lang="zh-CN" altLang="en-US" dirty="0">
              <a:solidFill>
                <a:srgbClr val="AFAFAF"/>
              </a:solidFill>
              <a:latin typeface="Lantinghei SC Extralight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42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36680"/>
              </p:ext>
            </p:extLst>
          </p:nvPr>
        </p:nvGraphicFramePr>
        <p:xfrm>
          <a:off x="1648667" y="1086827"/>
          <a:ext cx="5959630" cy="370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815"/>
                <a:gridCol w="2979815"/>
              </a:tblGrid>
              <a:tr h="185004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6B697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83838"/>
                    </a:solidFill>
                  </a:tcPr>
                </a:tc>
              </a:tr>
              <a:tr h="185004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AFAF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122601748"/>
              </p:ext>
            </p:extLst>
          </p:nvPr>
        </p:nvGraphicFramePr>
        <p:xfrm>
          <a:off x="1512297" y="82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组 20"/>
          <p:cNvGrpSpPr/>
          <p:nvPr/>
        </p:nvGrpSpPr>
        <p:grpSpPr>
          <a:xfrm>
            <a:off x="903712" y="947621"/>
            <a:ext cx="7083167" cy="4352187"/>
            <a:chOff x="818228" y="825501"/>
            <a:chExt cx="7083167" cy="4352187"/>
          </a:xfrm>
        </p:grpSpPr>
        <p:cxnSp>
          <p:nvCxnSpPr>
            <p:cNvPr id="15" name="直线箭头连接符 14"/>
            <p:cNvCxnSpPr/>
            <p:nvPr/>
          </p:nvCxnSpPr>
          <p:spPr>
            <a:xfrm flipH="1" flipV="1">
              <a:off x="1257873" y="825501"/>
              <a:ext cx="12212" cy="4352187"/>
            </a:xfrm>
            <a:prstGeom prst="straightConnector1">
              <a:avLst/>
            </a:prstGeom>
            <a:ln>
              <a:solidFill>
                <a:srgbClr val="AFAFA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>
              <a:off x="818228" y="4889501"/>
              <a:ext cx="7083167" cy="0"/>
            </a:xfrm>
            <a:prstGeom prst="straightConnector1">
              <a:avLst/>
            </a:prstGeom>
            <a:ln>
              <a:solidFill>
                <a:srgbClr val="AFAFA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656923" y="2698748"/>
            <a:ext cx="9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latin typeface="Lantinghei SC Extralight"/>
                <a:cs typeface="Lantinghei SC Extralight"/>
              </a:rPr>
              <a:t>Cost</a:t>
            </a:r>
            <a:endParaRPr kumimoji="1" lang="zh-CN" altLang="en-US" b="1" dirty="0">
              <a:latin typeface="Lantinghei SC Extralight"/>
              <a:cs typeface="Lantinghei SC Extraligh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28783" y="5017446"/>
            <a:ext cx="9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Value</a:t>
            </a:r>
            <a:endParaRPr kumimoji="1" lang="zh-CN" altLang="en-US" dirty="0">
              <a:latin typeface="Lantinghei SC Extralight"/>
              <a:cs typeface="Lantinghei SC Extraligh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6546" y="1086827"/>
            <a:ext cx="94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Lantinghei SC Extralight"/>
                <a:cs typeface="Lantinghei SC Extralight"/>
              </a:rPr>
              <a:t>Low</a:t>
            </a:r>
            <a:endParaRPr kumimoji="1" lang="zh-CN" altLang="en-US" sz="1100" dirty="0">
              <a:latin typeface="Lantinghei SC Extralight"/>
              <a:cs typeface="Lantinghei SC Extraligh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6826" y="4560480"/>
            <a:ext cx="94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Lantinghei SC Extralight"/>
                <a:cs typeface="Lantinghei SC Extralight"/>
              </a:rPr>
              <a:t>High</a:t>
            </a:r>
            <a:endParaRPr kumimoji="1" lang="zh-CN" altLang="en-US" sz="1100" dirty="0">
              <a:latin typeface="Lantinghei SC Extralight"/>
              <a:cs typeface="Lantinghei SC Extra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12031" y="5044060"/>
            <a:ext cx="94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Lantinghei SC Extralight"/>
                <a:cs typeface="Lantinghei SC Extralight"/>
              </a:rPr>
              <a:t>Low</a:t>
            </a:r>
            <a:endParaRPr kumimoji="1" lang="zh-CN" altLang="en-US" sz="1100" dirty="0">
              <a:latin typeface="Lantinghei SC Extralight"/>
              <a:cs typeface="Lantinghei SC Extraligh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68650" y="5044060"/>
            <a:ext cx="94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Lantinghei SC Extralight"/>
                <a:cs typeface="Lantinghei SC Extralight"/>
              </a:rPr>
              <a:t>High</a:t>
            </a:r>
            <a:endParaRPr kumimoji="1" lang="zh-CN" altLang="en-US" sz="1100" dirty="0">
              <a:latin typeface="Lantinghei SC Extralight"/>
              <a:cs typeface="Lantinghei SC Extralight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928141" y="3007020"/>
            <a:ext cx="6701276" cy="2318698"/>
            <a:chOff x="989201" y="3068080"/>
            <a:chExt cx="6701276" cy="2318698"/>
          </a:xfrm>
        </p:grpSpPr>
        <p:sp>
          <p:nvSpPr>
            <p:cNvPr id="29" name="文本框 28"/>
            <p:cNvSpPr txBox="1"/>
            <p:nvPr/>
          </p:nvSpPr>
          <p:spPr>
            <a:xfrm>
              <a:off x="5349011" y="3256616"/>
              <a:ext cx="2341466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solidFill>
                    <a:srgbClr val="383838"/>
                  </a:solidFill>
                  <a:latin typeface="Lantinghei SC Extralight"/>
                  <a:cs typeface="Lantinghei SC Extralight"/>
                </a:rPr>
                <a:t> </a:t>
              </a:r>
              <a:r>
                <a:rPr lang="en-US" altLang="zh-CN" sz="2400" dirty="0" smtClean="0">
                  <a:solidFill>
                    <a:srgbClr val="383838"/>
                  </a:solidFill>
                  <a:latin typeface="Lantinghei SC Extralight"/>
                  <a:cs typeface="Lantinghei SC Extralight"/>
                </a:rPr>
                <a:t>Automatic</a:t>
              </a:r>
              <a:r>
                <a:rPr lang="zh-CN" altLang="en-US" sz="2400" dirty="0" smtClean="0">
                  <a:solidFill>
                    <a:srgbClr val="383838"/>
                  </a:solidFill>
                  <a:latin typeface="Lantinghei SC Extralight"/>
                  <a:cs typeface="Lantinghei SC Extralight"/>
                </a:rPr>
                <a:t> </a:t>
              </a:r>
              <a:endParaRPr lang="en-US" altLang="zh-CN" sz="2400" dirty="0" smtClean="0">
                <a:solidFill>
                  <a:srgbClr val="383838"/>
                </a:solidFill>
                <a:latin typeface="Lantinghei SC Extralight"/>
                <a:cs typeface="Lantinghei SC Extralight"/>
              </a:endParaRPr>
            </a:p>
            <a:p>
              <a:r>
                <a:rPr lang="zh-CN" altLang="zh-CN" sz="2400" dirty="0">
                  <a:solidFill>
                    <a:srgbClr val="383838"/>
                  </a:solidFill>
                  <a:latin typeface="Lantinghei SC Extralight"/>
                  <a:cs typeface="Lantinghei SC Extralight"/>
                </a:rPr>
                <a:t> </a:t>
              </a:r>
              <a:r>
                <a:rPr lang="en-US" altLang="zh-CN" sz="2400" dirty="0" smtClean="0">
                  <a:solidFill>
                    <a:srgbClr val="383838"/>
                  </a:solidFill>
                  <a:latin typeface="Lantinghei SC Extralight"/>
                  <a:cs typeface="Lantinghei SC Extralight"/>
                </a:rPr>
                <a:t>Classification</a:t>
              </a:r>
              <a:endParaRPr lang="zh-CN" altLang="en-US" sz="2400" dirty="0">
                <a:solidFill>
                  <a:srgbClr val="383838"/>
                </a:solidFill>
                <a:latin typeface="Lantinghei SC Extralight"/>
                <a:cs typeface="Lantinghei SC Extralight"/>
              </a:endParaRPr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989201" y="3068080"/>
              <a:ext cx="4579632" cy="2318698"/>
              <a:chOff x="989201" y="3068080"/>
              <a:chExt cx="4579632" cy="2318698"/>
            </a:xfrm>
          </p:grpSpPr>
          <p:cxnSp>
            <p:nvCxnSpPr>
              <p:cNvPr id="11" name="直线连接符 10"/>
              <p:cNvCxnSpPr/>
              <p:nvPr/>
            </p:nvCxnSpPr>
            <p:spPr>
              <a:xfrm>
                <a:off x="989201" y="3260481"/>
                <a:ext cx="4579632" cy="12211"/>
              </a:xfrm>
              <a:prstGeom prst="line">
                <a:avLst/>
              </a:prstGeom>
              <a:ln>
                <a:solidFill>
                  <a:srgbClr val="383838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/>
              <p:cNvCxnSpPr/>
              <p:nvPr/>
            </p:nvCxnSpPr>
            <p:spPr>
              <a:xfrm>
                <a:off x="5349011" y="3068080"/>
                <a:ext cx="0" cy="2318698"/>
              </a:xfrm>
              <a:prstGeom prst="line">
                <a:avLst/>
              </a:prstGeom>
              <a:ln>
                <a:solidFill>
                  <a:srgbClr val="383838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5266966" y="3187210"/>
                <a:ext cx="164090" cy="164090"/>
              </a:xfrm>
              <a:prstGeom prst="ellipse">
                <a:avLst/>
              </a:prstGeom>
              <a:solidFill>
                <a:srgbClr val="383838"/>
              </a:solidFill>
              <a:ln>
                <a:solidFill>
                  <a:srgbClr val="3838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157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/Analyze/Classification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47578" y="847846"/>
            <a:ext cx="55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西里</a:t>
            </a:r>
            <a:r>
              <a:rPr kumimoji="1" lang="zh-CN" altLang="en-US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2010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月 </a:t>
            </a:r>
            <a:r>
              <a:rPr kumimoji="1" lang="zh-CN" altLang="en-US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摄于 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希腊</a:t>
            </a:r>
            <a:r>
              <a:rPr kumimoji="1" lang="en-US" altLang="zh-CN" dirty="0" err="1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Santorini</a:t>
            </a:r>
            <a:r>
              <a:rPr kumimoji="1" lang="zh-CN" altLang="en-US" dirty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圣岛</a:t>
            </a:r>
            <a:r>
              <a:rPr kumimoji="1" lang="zh-CN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直线连接符 11"/>
          <p:cNvCxnSpPr/>
          <p:nvPr/>
        </p:nvCxnSpPr>
        <p:spPr>
          <a:xfrm>
            <a:off x="557486" y="1217178"/>
            <a:ext cx="419499" cy="0"/>
          </a:xfrm>
          <a:prstGeom prst="line">
            <a:avLst/>
          </a:prstGeom>
          <a:ln>
            <a:solidFill>
              <a:srgbClr val="3838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1129385" y="1217178"/>
            <a:ext cx="1093263" cy="0"/>
          </a:xfrm>
          <a:prstGeom prst="line">
            <a:avLst/>
          </a:prstGeom>
          <a:ln>
            <a:solidFill>
              <a:srgbClr val="3838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2881602" y="1217178"/>
            <a:ext cx="2088825" cy="0"/>
          </a:xfrm>
          <a:prstGeom prst="line">
            <a:avLst/>
          </a:prstGeom>
          <a:ln>
            <a:solidFill>
              <a:srgbClr val="3838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组 24"/>
          <p:cNvGrpSpPr/>
          <p:nvPr/>
        </p:nvGrpSpPr>
        <p:grpSpPr>
          <a:xfrm>
            <a:off x="364309" y="1641265"/>
            <a:ext cx="3201697" cy="1965590"/>
            <a:chOff x="428782" y="1854661"/>
            <a:chExt cx="2709794" cy="1965590"/>
          </a:xfrm>
        </p:grpSpPr>
        <p:sp>
          <p:nvSpPr>
            <p:cNvPr id="17" name="文本框 16"/>
            <p:cNvSpPr txBox="1"/>
            <p:nvPr/>
          </p:nvSpPr>
          <p:spPr>
            <a:xfrm>
              <a:off x="447578" y="1854661"/>
              <a:ext cx="269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ea typeface="Hiragino Sans GB W3"/>
                  <a:cs typeface="Lantinghei SC Extralight"/>
                </a:rPr>
                <a:t>·Author </a:t>
              </a:r>
            </a:p>
            <a:p>
              <a:r>
                <a:rPr kumimoji="1" lang="zh-CN" altLang="zh-CN" dirty="0">
                  <a:latin typeface="Lantinghei SC Extralight"/>
                  <a:ea typeface="Hiragino Sans GB W3"/>
                  <a:cs typeface="Lantinghei SC Extralight"/>
                </a:rPr>
                <a:t> </a:t>
              </a:r>
              <a:r>
                <a:rPr kumimoji="1" lang="zh-CN" altLang="en-US" dirty="0" smtClean="0">
                  <a:latin typeface="Lantinghei SC Extralight"/>
                  <a:ea typeface="Hiragino Sans GB W3"/>
                  <a:cs typeface="Lantinghei SC Extralight"/>
                </a:rPr>
                <a:t>   </a:t>
              </a:r>
              <a:r>
                <a:rPr kumimoji="1" lang="zh-CN" altLang="en-US" sz="1600" dirty="0" smtClean="0">
                  <a:solidFill>
                    <a:srgbClr val="FF0000"/>
                  </a:solidFill>
                  <a:latin typeface="Lantinghei SC Extralight"/>
                  <a:ea typeface="Hiragino Sans GB W3"/>
                  <a:cs typeface="Lantinghei SC Extralight"/>
                </a:rPr>
                <a:t>西里</a:t>
              </a:r>
              <a:endParaRPr kumimoji="1" lang="zh-CN" altLang="en-US" sz="1600" dirty="0">
                <a:solidFill>
                  <a:srgbClr val="FF0000"/>
                </a:solidFill>
                <a:latin typeface="Lantinghei SC Extralight"/>
                <a:ea typeface="Hiragino Sans GB W3"/>
                <a:cs typeface="Lantinghei SC Extraligh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790" y="2500992"/>
              <a:ext cx="2117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ea typeface="Hiragino Sans GB W3"/>
                  <a:cs typeface="Lantinghei SC Extralight"/>
                </a:rPr>
                <a:t>·Time</a:t>
              </a:r>
              <a:r>
                <a:rPr kumimoji="1" lang="zh-CN" altLang="en-US" dirty="0">
                  <a:latin typeface="Lantinghei SC Extralight"/>
                  <a:ea typeface="Hiragino Sans GB W3"/>
                  <a:cs typeface="Lantinghei SC Extralight"/>
                </a:rPr>
                <a:t> </a:t>
              </a:r>
              <a:endParaRPr kumimoji="1" lang="en-US" altLang="zh-CN" dirty="0" smtClean="0">
                <a:latin typeface="Lantinghei SC Extralight"/>
                <a:ea typeface="Hiragino Sans GB W3"/>
                <a:cs typeface="Lantinghei SC Extralight"/>
              </a:endParaRPr>
            </a:p>
            <a:p>
              <a:r>
                <a:rPr kumimoji="1" lang="zh-CN" altLang="zh-CN" dirty="0">
                  <a:latin typeface="Lantinghei SC Extralight"/>
                  <a:ea typeface="Hiragino Sans GB W3"/>
                  <a:cs typeface="Lantinghei SC Extralight"/>
                </a:rPr>
                <a:t> </a:t>
              </a:r>
              <a:r>
                <a:rPr kumimoji="1" lang="zh-CN" altLang="en-US" dirty="0" smtClean="0">
                  <a:latin typeface="Lantinghei SC Extralight"/>
                  <a:ea typeface="Hiragino Sans GB W3"/>
                  <a:cs typeface="Lantinghei SC Extralight"/>
                </a:rPr>
                <a:t>   </a:t>
              </a:r>
              <a:r>
                <a:rPr kumimoji="1" lang="en-US" altLang="zh-CN" sz="1600" dirty="0" smtClean="0">
                  <a:solidFill>
                    <a:srgbClr val="FF0000"/>
                  </a:solidFill>
                  <a:latin typeface="Lantinghei SC Extralight"/>
                  <a:ea typeface="Hiragino Sans GB W3"/>
                  <a:cs typeface="Lantinghei SC Extralight"/>
                </a:rPr>
                <a:t>2010.03</a:t>
              </a:r>
              <a:endParaRPr kumimoji="1" lang="zh-CN" altLang="en-US" sz="1600" dirty="0">
                <a:solidFill>
                  <a:srgbClr val="FF0000"/>
                </a:solidFill>
                <a:latin typeface="Lantinghei SC Extralight"/>
                <a:ea typeface="Hiragino Sans GB W3"/>
                <a:cs typeface="Lantinghei SC Extraligh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28782" y="3173920"/>
              <a:ext cx="269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ea typeface="Hiragino Sans GB W3"/>
                  <a:cs typeface="Lantinghei SC Extralight"/>
                </a:rPr>
                <a:t>·Location</a:t>
              </a:r>
              <a:r>
                <a:rPr kumimoji="1" lang="zh-CN" altLang="en-US" dirty="0" smtClean="0">
                  <a:latin typeface="Lantinghei SC Extralight"/>
                  <a:ea typeface="Hiragino Sans GB W3"/>
                  <a:cs typeface="Lantinghei SC Extralight"/>
                </a:rPr>
                <a:t> </a:t>
              </a:r>
              <a:endParaRPr kumimoji="1" lang="en-US" altLang="zh-CN" dirty="0" smtClean="0">
                <a:latin typeface="Lantinghei SC Extralight"/>
                <a:ea typeface="Hiragino Sans GB W3"/>
                <a:cs typeface="Lantinghei SC Extralight"/>
              </a:endParaRPr>
            </a:p>
            <a:p>
              <a:r>
                <a:rPr kumimoji="1" lang="zh-CN" altLang="zh-CN" dirty="0">
                  <a:latin typeface="Lantinghei SC Extralight"/>
                  <a:ea typeface="Hiragino Sans GB W3"/>
                  <a:cs typeface="Lantinghei SC Extralight"/>
                </a:rPr>
                <a:t> </a:t>
              </a:r>
              <a:r>
                <a:rPr kumimoji="1" lang="zh-CN" altLang="en-US" dirty="0" smtClean="0">
                  <a:latin typeface="Lantinghei SC Extralight"/>
                  <a:ea typeface="Hiragino Sans GB W3"/>
                  <a:cs typeface="Lantinghei SC Extralight"/>
                </a:rPr>
                <a:t>   </a:t>
              </a:r>
              <a:r>
                <a:rPr kumimoji="1" lang="zh-CN" altLang="en-US" sz="1600" dirty="0" smtClean="0">
                  <a:solidFill>
                    <a:srgbClr val="FF0000"/>
                  </a:solidFill>
                  <a:latin typeface="Lantinghei SC Extralight"/>
                  <a:ea typeface="Hiragino Sans GB W3"/>
                  <a:cs typeface="Lantinghei SC Extralight"/>
                </a:rPr>
                <a:t>希腊 </a:t>
              </a:r>
              <a:r>
                <a:rPr kumimoji="1" lang="en-US" altLang="zh-CN" sz="1600" dirty="0" err="1" smtClean="0">
                  <a:solidFill>
                    <a:srgbClr val="FF0000"/>
                  </a:solidFill>
                  <a:latin typeface="Lantinghei SC Extralight"/>
                  <a:ea typeface="Hiragino Sans GB W3"/>
                  <a:cs typeface="Lantinghei SC Extralight"/>
                </a:rPr>
                <a:t>Santorini</a:t>
              </a:r>
              <a:r>
                <a:rPr kumimoji="1" lang="zh-CN" altLang="en-US" sz="1600" dirty="0" smtClean="0">
                  <a:solidFill>
                    <a:srgbClr val="FF0000"/>
                  </a:solidFill>
                  <a:latin typeface="Lantinghei SC Extralight"/>
                  <a:ea typeface="Hiragino Sans GB W3"/>
                  <a:cs typeface="Lantinghei SC Extralight"/>
                </a:rPr>
                <a:t>  圣岛</a:t>
              </a:r>
              <a:endParaRPr kumimoji="1" lang="zh-CN" altLang="en-US" sz="1600" dirty="0">
                <a:solidFill>
                  <a:srgbClr val="FF0000"/>
                </a:solidFill>
                <a:latin typeface="Lantinghei SC Extralight"/>
                <a:ea typeface="Hiragino Sans GB W3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5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/Analyze/Classification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47578" y="847846"/>
            <a:ext cx="55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2010</a:t>
            </a:r>
            <a:r>
              <a:rPr kumimoji="1" lang="zh-CN" altLang="en-US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kumimoji="1" lang="en-US" altLang="zh-CN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kumimoji="1" lang="zh-CN" altLang="en-US" dirty="0" smtClean="0">
                <a:solidFill>
                  <a:srgbClr val="383838"/>
                </a:solidFill>
                <a:latin typeface="Hiragino Sans GB W3"/>
                <a:ea typeface="Hiragino Sans GB W3"/>
                <a:cs typeface="Hiragino Sans GB W3"/>
              </a:rPr>
              <a:t>月 希腊 圣岛 </a:t>
            </a:r>
            <a:r>
              <a:rPr kumimoji="1" lang="en-US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房屋 海 夕阳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直线连接符 11"/>
          <p:cNvCxnSpPr/>
          <p:nvPr/>
        </p:nvCxnSpPr>
        <p:spPr>
          <a:xfrm>
            <a:off x="2881602" y="1217178"/>
            <a:ext cx="1307235" cy="0"/>
          </a:xfrm>
          <a:prstGeom prst="line">
            <a:avLst/>
          </a:prstGeom>
          <a:ln>
            <a:solidFill>
              <a:srgbClr val="3838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组 78"/>
          <p:cNvGrpSpPr/>
          <p:nvPr/>
        </p:nvGrpSpPr>
        <p:grpSpPr>
          <a:xfrm>
            <a:off x="589259" y="1629999"/>
            <a:ext cx="3159927" cy="3425580"/>
            <a:chOff x="589259" y="1629999"/>
            <a:chExt cx="3159927" cy="3425580"/>
          </a:xfrm>
        </p:grpSpPr>
        <p:grpSp>
          <p:nvGrpSpPr>
            <p:cNvPr id="29" name="组 28"/>
            <p:cNvGrpSpPr/>
            <p:nvPr/>
          </p:nvGrpSpPr>
          <p:grpSpPr>
            <a:xfrm>
              <a:off x="589259" y="1830239"/>
              <a:ext cx="1694451" cy="821158"/>
              <a:chOff x="589259" y="1830239"/>
              <a:chExt cx="1694451" cy="821158"/>
            </a:xfrm>
          </p:grpSpPr>
          <p:grpSp>
            <p:nvGrpSpPr>
              <p:cNvPr id="25" name="组 24"/>
              <p:cNvGrpSpPr/>
              <p:nvPr/>
            </p:nvGrpSpPr>
            <p:grpSpPr>
              <a:xfrm rot="16200000">
                <a:off x="519043" y="2085121"/>
                <a:ext cx="451826" cy="311394"/>
                <a:chOff x="1587607" y="1941632"/>
                <a:chExt cx="732741" cy="500675"/>
              </a:xfrm>
            </p:grpSpPr>
            <p:cxnSp>
              <p:nvCxnSpPr>
                <p:cNvPr id="14" name="肘形连接符 13"/>
                <p:cNvCxnSpPr/>
                <p:nvPr/>
              </p:nvCxnSpPr>
              <p:spPr>
                <a:xfrm rot="5400000">
                  <a:off x="1529613" y="1999626"/>
                  <a:ext cx="500675" cy="384688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38383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肘形连接符 19"/>
                <p:cNvCxnSpPr/>
                <p:nvPr/>
              </p:nvCxnSpPr>
              <p:spPr>
                <a:xfrm rot="16200000" flipH="1">
                  <a:off x="1892932" y="2014892"/>
                  <a:ext cx="500673" cy="354158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38383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文本框 25"/>
              <p:cNvSpPr txBox="1"/>
              <p:nvPr/>
            </p:nvSpPr>
            <p:spPr>
              <a:xfrm>
                <a:off x="1038050" y="1830239"/>
                <a:ext cx="1245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Outdoor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38050" y="2282065"/>
                <a:ext cx="1245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Indoor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2128012" y="1802453"/>
              <a:ext cx="311395" cy="451826"/>
              <a:chOff x="741659" y="2167305"/>
              <a:chExt cx="311395" cy="451826"/>
            </a:xfrm>
          </p:grpSpPr>
          <p:cxnSp>
            <p:nvCxnSpPr>
              <p:cNvPr id="34" name="肘形连接符 33"/>
              <p:cNvCxnSpPr/>
              <p:nvPr/>
            </p:nvCxnSpPr>
            <p:spPr>
              <a:xfrm>
                <a:off x="741659" y="2381923"/>
                <a:ext cx="311394" cy="23720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3838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肘形连接符 34"/>
              <p:cNvCxnSpPr/>
              <p:nvPr/>
            </p:nvCxnSpPr>
            <p:spPr>
              <a:xfrm rot="10800000" flipH="1">
                <a:off x="741661" y="2167305"/>
                <a:ext cx="311393" cy="21838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3838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肘形连接符 35"/>
            <p:cNvCxnSpPr/>
            <p:nvPr/>
          </p:nvCxnSpPr>
          <p:spPr>
            <a:xfrm rot="16200000" flipH="1">
              <a:off x="2046371" y="2243090"/>
              <a:ext cx="636492" cy="155697"/>
            </a:xfrm>
            <a:prstGeom prst="bentConnector3">
              <a:avLst>
                <a:gd name="adj1" fmla="val 103720"/>
              </a:avLst>
            </a:prstGeom>
            <a:ln>
              <a:solidFill>
                <a:srgbClr val="38383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2500466" y="1629999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  <a:latin typeface="Lantinghei SC Extralight"/>
                  <a:cs typeface="Lantinghei SC Extralight"/>
                </a:rPr>
                <a:t>House</a:t>
              </a:r>
              <a:endParaRPr kumimoji="1" lang="zh-CN" altLang="en-US" dirty="0">
                <a:solidFill>
                  <a:srgbClr val="FF0000"/>
                </a:solidFill>
                <a:latin typeface="Lantinghei SC Extralight"/>
                <a:cs typeface="Lantinghei SC Extraligh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503526" y="2051541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  <a:latin typeface="Lantinghei SC Extralight"/>
                  <a:cs typeface="Lantinghei SC Extralight"/>
                </a:rPr>
                <a:t>Sea</a:t>
              </a:r>
              <a:endParaRPr kumimoji="1" lang="zh-CN" altLang="en-US" dirty="0">
                <a:solidFill>
                  <a:srgbClr val="FF0000"/>
                </a:solidFill>
                <a:latin typeface="Lantinghei SC Extralight"/>
                <a:cs typeface="Lantinghei SC Extraligh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503526" y="2466731"/>
              <a:ext cx="1245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  <a:latin typeface="Lantinghei SC Extralight"/>
                  <a:cs typeface="Lantinghei SC Extralight"/>
                </a:rPr>
                <a:t>Sunsets/Sunrises</a:t>
              </a:r>
              <a:endParaRPr kumimoji="1" lang="zh-CN" altLang="en-US" dirty="0">
                <a:solidFill>
                  <a:srgbClr val="FF0000"/>
                </a:solidFill>
                <a:latin typeface="Lantinghei SC Extralight"/>
                <a:cs typeface="Lantinghei SC Extralight"/>
              </a:endParaRPr>
            </a:p>
          </p:txBody>
        </p:sp>
        <p:cxnSp>
          <p:nvCxnSpPr>
            <p:cNvPr id="51" name="肘形连接符 50"/>
            <p:cNvCxnSpPr/>
            <p:nvPr/>
          </p:nvCxnSpPr>
          <p:spPr>
            <a:xfrm rot="16200000" flipH="1">
              <a:off x="-306764" y="3408546"/>
              <a:ext cx="2259139" cy="155698"/>
            </a:xfrm>
            <a:prstGeom prst="bentConnector3">
              <a:avLst>
                <a:gd name="adj1" fmla="val 100811"/>
              </a:avLst>
            </a:prstGeom>
            <a:ln>
              <a:solidFill>
                <a:srgbClr val="38383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/>
            <p:nvPr/>
          </p:nvCxnSpPr>
          <p:spPr>
            <a:xfrm rot="16200000" flipH="1">
              <a:off x="504561" y="2879582"/>
              <a:ext cx="636492" cy="155697"/>
            </a:xfrm>
            <a:prstGeom prst="bentConnector3">
              <a:avLst>
                <a:gd name="adj1" fmla="val 103720"/>
              </a:avLst>
            </a:prstGeom>
            <a:ln>
              <a:solidFill>
                <a:srgbClr val="38383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1038050" y="3120085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Text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041108" y="4431299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People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131071" y="4431299"/>
              <a:ext cx="311395" cy="451826"/>
              <a:chOff x="741659" y="2167305"/>
              <a:chExt cx="311395" cy="451826"/>
            </a:xfrm>
          </p:grpSpPr>
          <p:cxnSp>
            <p:nvCxnSpPr>
              <p:cNvPr id="59" name="肘形连接符 58"/>
              <p:cNvCxnSpPr/>
              <p:nvPr/>
            </p:nvCxnSpPr>
            <p:spPr>
              <a:xfrm>
                <a:off x="741659" y="2381923"/>
                <a:ext cx="311394" cy="23720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3838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肘形连接符 59"/>
              <p:cNvCxnSpPr/>
              <p:nvPr/>
            </p:nvCxnSpPr>
            <p:spPr>
              <a:xfrm rot="10800000" flipH="1">
                <a:off x="741661" y="2167305"/>
                <a:ext cx="311393" cy="21838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38383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肘形连接符 60"/>
            <p:cNvCxnSpPr/>
            <p:nvPr/>
          </p:nvCxnSpPr>
          <p:spPr>
            <a:xfrm rot="5400000">
              <a:off x="2076118" y="4251191"/>
              <a:ext cx="573941" cy="152637"/>
            </a:xfrm>
            <a:prstGeom prst="bentConnector3">
              <a:avLst>
                <a:gd name="adj1" fmla="val -1064"/>
              </a:avLst>
            </a:prstGeom>
            <a:ln>
              <a:solidFill>
                <a:srgbClr val="38383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2503526" y="3831449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Men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503526" y="4225205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Women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503526" y="4686247"/>
              <a:ext cx="124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Babies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Retrieval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47578" y="847846"/>
            <a:ext cx="55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2010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月 希腊 圣岛 </a:t>
            </a:r>
            <a:r>
              <a:rPr kumimoji="1" lang="en-US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房屋 海 夕阳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2" y="1379395"/>
            <a:ext cx="2637693" cy="395653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53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5" y="1373845"/>
            <a:ext cx="2640000" cy="3960000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Retrieval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47578" y="847846"/>
            <a:ext cx="55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2010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月 希腊 圣岛 </a:t>
            </a:r>
            <a:r>
              <a:rPr kumimoji="1" lang="en-US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房屋 海 夕阳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55" y="1929422"/>
            <a:ext cx="2589157" cy="6838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1" y="2633797"/>
            <a:ext cx="2664424" cy="20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Retrieval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47578" y="847846"/>
            <a:ext cx="55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2010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kumimoji="1" lang="en-US" altLang="zh-CN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月 希腊 圣岛 </a:t>
            </a:r>
            <a:r>
              <a:rPr kumimoji="1" lang="en-US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房屋 海 夕阳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47578" y="2710967"/>
            <a:ext cx="8229600" cy="6960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CN" sz="1600" dirty="0">
                <a:latin typeface="Cambria Math"/>
                <a:cs typeface="Cambria Math"/>
              </a:rPr>
              <a:t>MIC</a:t>
            </a:r>
            <a:r>
              <a:rPr kumimoji="1" lang="zh-CN" altLang="en-US" sz="1600" dirty="0">
                <a:latin typeface="Cambria Math"/>
                <a:cs typeface="Cambria Math"/>
              </a:rPr>
              <a:t> </a:t>
            </a:r>
            <a:r>
              <a:rPr kumimoji="1" lang="en-US" altLang="zh-CN" sz="1600" dirty="0">
                <a:latin typeface="Cambria Math"/>
                <a:cs typeface="Cambria Math"/>
              </a:rPr>
              <a:t>=</a:t>
            </a:r>
            <a:r>
              <a:rPr kumimoji="1" lang="zh-CN" altLang="en-US" sz="1600" dirty="0">
                <a:latin typeface="Cambria Math"/>
                <a:cs typeface="Cambria Math"/>
              </a:rPr>
              <a:t> </a:t>
            </a:r>
            <a:r>
              <a:rPr kumimoji="1" lang="en-US" altLang="zh-CN" sz="1600" dirty="0">
                <a:latin typeface="Cambria Math"/>
                <a:cs typeface="Cambria Math"/>
              </a:rPr>
              <a:t>Matching</a:t>
            </a:r>
            <a:r>
              <a:rPr kumimoji="1" lang="zh-CN" altLang="en-US" sz="1600" dirty="0">
                <a:latin typeface="Cambria Math"/>
                <a:cs typeface="Cambria Math"/>
              </a:rPr>
              <a:t> </a:t>
            </a:r>
            <a:r>
              <a:rPr kumimoji="1" lang="en-US" altLang="zh-CN" sz="1600" dirty="0">
                <a:latin typeface="Cambria Math"/>
                <a:cs typeface="Cambria Math"/>
              </a:rPr>
              <a:t>Intensity</a:t>
            </a:r>
            <a:r>
              <a:rPr kumimoji="1" lang="zh-CN" altLang="en-US" sz="1600" dirty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Count</a:t>
            </a:r>
          </a:p>
          <a:p>
            <a:pPr marL="0" indent="0">
              <a:buNone/>
            </a:pPr>
            <a:r>
              <a:rPr kumimoji="1" lang="en-US" altLang="zh-CN" sz="1600" dirty="0" smtClean="0">
                <a:latin typeface="Cambria Math"/>
                <a:cs typeface="Cambria Math"/>
              </a:rPr>
              <a:t>W</a:t>
            </a:r>
            <a:r>
              <a:rPr kumimoji="1" lang="zh-CN" altLang="en-US" sz="1600" dirty="0" smtClean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=</a:t>
            </a:r>
            <a:r>
              <a:rPr kumimoji="1" lang="zh-CN" altLang="en-US" sz="1600" dirty="0" smtClean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Weight</a:t>
            </a:r>
          </a:p>
          <a:p>
            <a:pPr marL="0" indent="0">
              <a:buNone/>
            </a:pPr>
            <a:r>
              <a:rPr kumimoji="1" lang="en-US" altLang="zh-CN" sz="1600" dirty="0" smtClean="0">
                <a:latin typeface="Cambria Math"/>
                <a:cs typeface="Cambria Math"/>
              </a:rPr>
              <a:t>MP</a:t>
            </a:r>
            <a:r>
              <a:rPr kumimoji="1" lang="zh-CN" altLang="en-US" sz="1600" dirty="0" smtClean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=</a:t>
            </a:r>
            <a:r>
              <a:rPr kumimoji="1" lang="zh-CN" altLang="en-US" sz="1600" dirty="0" smtClean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Matching</a:t>
            </a:r>
            <a:r>
              <a:rPr kumimoji="1" lang="zh-CN" altLang="en-US" sz="1600" dirty="0" smtClean="0">
                <a:latin typeface="Cambria Math"/>
                <a:cs typeface="Cambria Math"/>
              </a:rPr>
              <a:t> </a:t>
            </a:r>
            <a:r>
              <a:rPr kumimoji="1" lang="en-US" altLang="zh-CN" sz="1600" dirty="0" smtClean="0">
                <a:latin typeface="Cambria Math"/>
                <a:cs typeface="Cambria Math"/>
              </a:rPr>
              <a:t>Percentage</a:t>
            </a: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226795"/>
              </p:ext>
            </p:extLst>
          </p:nvPr>
        </p:nvGraphicFramePr>
        <p:xfrm>
          <a:off x="573980" y="1621703"/>
          <a:ext cx="3665667" cy="750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文档" r:id="rId4" imgW="5270500" imgH="1079500" progId="Word.Document.12">
                  <p:embed/>
                </p:oleObj>
              </mc:Choice>
              <mc:Fallback>
                <p:oleObj name="文档" r:id="rId4" imgW="5270500" imgH="1079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3980" y="1621703"/>
                        <a:ext cx="3665667" cy="750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447577" y="3736731"/>
            <a:ext cx="44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antinghei SC Extralight"/>
                <a:cs typeface="Lantinghei SC Extralight"/>
              </a:rPr>
              <a:t>MIC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=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1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*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100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+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1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*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10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+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(0.6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+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>
                <a:latin typeface="Lantinghei SC Extralight"/>
                <a:cs typeface="Lantinghei SC Extralight"/>
              </a:rPr>
              <a:t>0.4)</a:t>
            </a:r>
            <a:r>
              <a:rPr kumimoji="1" lang="zh-CN" altLang="en-US" dirty="0">
                <a:latin typeface="Lantinghei SC Extralight"/>
                <a:cs typeface="Lantinghei SC Extralight"/>
              </a:rPr>
              <a:t>*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1</a:t>
            </a:r>
            <a:r>
              <a:rPr kumimoji="1" lang="zh-CN" altLang="zh-CN" dirty="0" smtClean="0">
                <a:latin typeface="Lantinghei SC Extralight"/>
                <a:cs typeface="Lantinghei SC Extralight"/>
              </a:rPr>
              <a:t> 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   </a:t>
            </a:r>
            <a:endParaRPr kumimoji="1" lang="zh-CN" altLang="en-US" dirty="0">
              <a:latin typeface="Lantinghei SC Extralight"/>
              <a:cs typeface="Lantinghei SC Extralight"/>
            </a:endParaRPr>
          </a:p>
          <a:p>
            <a:endParaRPr kumimoji="1" lang="zh-CN" altLang="en-US" dirty="0">
              <a:latin typeface="Lantinghei SC Extralight"/>
              <a:cs typeface="Lantinghei SC Extraligh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7578" y="4677021"/>
            <a:ext cx="321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Lantinghei SC Extralight"/>
                <a:cs typeface="Lantinghei SC Extralight"/>
              </a:rPr>
              <a:t>Threshold</a:t>
            </a:r>
            <a:r>
              <a:rPr kumimoji="1" lang="zh-CN" altLang="en-US" sz="2400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sz="2400" dirty="0">
                <a:latin typeface="Lantinghei SC Extralight"/>
                <a:cs typeface="Lantinghei SC Extralight"/>
              </a:rPr>
              <a:t>or</a:t>
            </a:r>
            <a:r>
              <a:rPr kumimoji="1" lang="zh-CN" altLang="en-US" sz="2400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sz="2400" dirty="0">
                <a:latin typeface="Lantinghei SC Extralight"/>
                <a:cs typeface="Lantinghei SC Extralight"/>
              </a:rPr>
              <a:t>Top</a:t>
            </a:r>
            <a:r>
              <a:rPr kumimoji="1" lang="zh-CN" altLang="en-US" sz="2400" dirty="0">
                <a:latin typeface="Lantinghei SC Extralight"/>
                <a:cs typeface="Lantinghei SC Extralight"/>
              </a:rPr>
              <a:t> </a:t>
            </a:r>
            <a:r>
              <a:rPr kumimoji="1" lang="en-US" altLang="zh-CN" sz="2400" dirty="0" smtClean="0">
                <a:latin typeface="Lantinghei SC Extralight"/>
                <a:cs typeface="Lantinghei SC Extralight"/>
              </a:rPr>
              <a:t>5?</a:t>
            </a:r>
            <a:endParaRPr kumimoji="1" lang="en-US" altLang="zh-CN" sz="2400" dirty="0">
              <a:latin typeface="Lantinghei SC Extralight"/>
              <a:cs typeface="Lantinghei SC Extralight"/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69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Retrieval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90" y="933330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0" name="组 49"/>
          <p:cNvGrpSpPr/>
          <p:nvPr/>
        </p:nvGrpSpPr>
        <p:grpSpPr>
          <a:xfrm>
            <a:off x="229050" y="772735"/>
            <a:ext cx="4790233" cy="4309633"/>
            <a:chOff x="424442" y="772735"/>
            <a:chExt cx="4790233" cy="4309633"/>
          </a:xfrm>
        </p:grpSpPr>
        <p:grpSp>
          <p:nvGrpSpPr>
            <p:cNvPr id="14" name="组 13"/>
            <p:cNvGrpSpPr/>
            <p:nvPr/>
          </p:nvGrpSpPr>
          <p:grpSpPr>
            <a:xfrm>
              <a:off x="424442" y="772735"/>
              <a:ext cx="4216183" cy="1092200"/>
              <a:chOff x="424442" y="1053611"/>
              <a:chExt cx="4216183" cy="10922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"/>
              <a:srcRect r="71872"/>
              <a:stretch/>
            </p:blipFill>
            <p:spPr>
              <a:xfrm>
                <a:off x="424442" y="1053611"/>
                <a:ext cx="2079091" cy="1092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/>
              <a:srcRect l="69104"/>
              <a:stretch/>
            </p:blipFill>
            <p:spPr>
              <a:xfrm>
                <a:off x="2356978" y="1053611"/>
                <a:ext cx="2283647" cy="1092200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rcRect l="13890" t="-13438" r="-14230"/>
            <a:stretch/>
          </p:blipFill>
          <p:spPr>
            <a:xfrm>
              <a:off x="2992030" y="1668557"/>
              <a:ext cx="1721942" cy="22803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884" y="1985585"/>
              <a:ext cx="1443398" cy="19633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肘形连接符 18"/>
            <p:cNvCxnSpPr/>
            <p:nvPr/>
          </p:nvCxnSpPr>
          <p:spPr>
            <a:xfrm>
              <a:off x="1282297" y="3297116"/>
              <a:ext cx="3932378" cy="1785252"/>
            </a:xfrm>
            <a:prstGeom prst="bentConnector3">
              <a:avLst>
                <a:gd name="adj1" fmla="val 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/>
            <p:nvPr/>
          </p:nvCxnSpPr>
          <p:spPr>
            <a:xfrm rot="16200000" flipH="1">
              <a:off x="3314539" y="3182232"/>
              <a:ext cx="2053906" cy="1746366"/>
            </a:xfrm>
            <a:prstGeom prst="bentConnector3">
              <a:avLst>
                <a:gd name="adj1" fmla="val 99348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358398" y="2845275"/>
              <a:ext cx="219822" cy="219822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72386" y="3180863"/>
              <a:ext cx="219822" cy="219822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87805" y="4735095"/>
              <a:ext cx="199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 smtClean="0">
                  <a:latin typeface="Lantinghei SC Extralight"/>
                  <a:cs typeface="Lantinghei SC Extralight"/>
                </a:rPr>
                <a:t>aHash</a:t>
              </a:r>
              <a:r>
                <a:rPr kumimoji="1" lang="en-US" altLang="zh-CN" sz="1400" dirty="0" smtClean="0">
                  <a:latin typeface="Lantinghei SC Extralight"/>
                  <a:cs typeface="Lantinghei SC Extralight"/>
                </a:rPr>
                <a:t>/</a:t>
              </a:r>
              <a:r>
                <a:rPr kumimoji="1" lang="en-US" altLang="zh-CN" sz="1400" dirty="0" err="1" smtClean="0">
                  <a:latin typeface="Lantinghei SC Extralight"/>
                  <a:cs typeface="Lantinghei SC Extralight"/>
                </a:rPr>
                <a:t>pHash</a:t>
              </a:r>
              <a:r>
                <a:rPr kumimoji="1" lang="en-US" altLang="zh-CN" sz="1400" dirty="0" smtClean="0">
                  <a:latin typeface="Lantinghei SC Extralight"/>
                  <a:cs typeface="Lantinghei SC Extralight"/>
                </a:rPr>
                <a:t>/</a:t>
              </a:r>
              <a:r>
                <a:rPr kumimoji="1" lang="en-US" altLang="zh-CN" sz="1400" dirty="0" err="1" smtClean="0">
                  <a:latin typeface="Lantinghei SC Extralight"/>
                  <a:cs typeface="Lantinghei SC Extralight"/>
                </a:rPr>
                <a:t>dHash</a:t>
              </a:r>
              <a:endParaRPr kumimoji="1" lang="zh-CN" altLang="en-US" sz="14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17157" y="4740835"/>
              <a:ext cx="601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latin typeface="Lantinghei SC Extralight"/>
                  <a:cs typeface="Lantinghei SC Extralight"/>
                </a:rPr>
                <a:t>SIFT</a:t>
              </a:r>
              <a:endParaRPr kumimoji="1" lang="zh-CN" altLang="en-US" sz="1400" dirty="0">
                <a:latin typeface="Lantinghei SC Extralight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7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828689" y="1135186"/>
            <a:ext cx="2051999" cy="3570391"/>
            <a:chOff x="828689" y="1135186"/>
            <a:chExt cx="2051999" cy="35703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689" y="1135186"/>
              <a:ext cx="2051999" cy="30779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t="44561" b="5776"/>
            <a:stretch/>
          </p:blipFill>
          <p:spPr>
            <a:xfrm>
              <a:off x="828689" y="3176977"/>
              <a:ext cx="2051999" cy="152860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3" y="516248"/>
            <a:ext cx="2380703" cy="5040000"/>
          </a:xfrm>
          <a:prstGeom prst="rect">
            <a:avLst/>
          </a:prstGeom>
          <a:effectLst/>
        </p:spPr>
      </p:pic>
      <p:grpSp>
        <p:nvGrpSpPr>
          <p:cNvPr id="3" name="组 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/Analyze/Additional</a:t>
              </a:r>
              <a:r>
                <a:rPr kumimoji="1" lang="zh-CN" altLang="en-US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 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Functions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217192" y="99744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Cloud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Storage</a:t>
            </a:r>
          </a:p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Image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Process</a:t>
            </a:r>
          </a:p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Share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and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Recommend</a:t>
            </a:r>
          </a:p>
          <a:p>
            <a:endParaRPr kumimoji="1" lang="zh-CN" altLang="en-US" dirty="0">
              <a:latin typeface="Lantinghei SC Extralight"/>
              <a:cs typeface="Lantinghei SC Extra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64" y="1135186"/>
            <a:ext cx="2047024" cy="3570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65" y="1135187"/>
            <a:ext cx="2047023" cy="36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603500" y="1358900"/>
            <a:ext cx="2565400" cy="13928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13991" y="1599589"/>
            <a:ext cx="648509" cy="661011"/>
          </a:xfrm>
          <a:prstGeom prst="ellipse">
            <a:avLst/>
          </a:prstGeom>
          <a:solidFill>
            <a:srgbClr val="00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94500" y="-4835"/>
            <a:ext cx="8115300" cy="33228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225433" y="1"/>
            <a:ext cx="1914875" cy="332285"/>
          </a:xfrm>
          <a:prstGeom prst="rect">
            <a:avLst/>
          </a:prstGeom>
          <a:solidFill>
            <a:srgbClr val="6B69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73159" y="2"/>
            <a:ext cx="1481915" cy="332285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150969" y="7865"/>
            <a:ext cx="1004105" cy="33228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613459" y="7865"/>
            <a:ext cx="541615" cy="332285"/>
          </a:xfrm>
          <a:prstGeom prst="rect">
            <a:avLst/>
          </a:prstGeom>
          <a:solidFill>
            <a:srgbClr val="F5FA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153" y="916418"/>
            <a:ext cx="800330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Harm</a:t>
            </a:r>
            <a:r>
              <a:rPr kumimoji="1" lang="zh-CN" altLang="en-US" sz="103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  </a:t>
            </a:r>
            <a:r>
              <a:rPr kumimoji="1" lang="en-US" altLang="zh-CN" sz="10000" b="1" dirty="0" err="1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nica</a:t>
            </a:r>
            <a:endParaRPr kumimoji="1" lang="en-US" altLang="zh-CN" sz="10000" b="1" dirty="0" smtClean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  <a:p>
            <a:endParaRPr kumimoji="1" lang="zh-CN" altLang="en-US" sz="10000" b="1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8381" y="2382383"/>
            <a:ext cx="699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AUTOMATIC IMAGE CLASSIFICATION ON YOUR PHONE</a:t>
            </a:r>
            <a:endParaRPr kumimoji="1" lang="zh-CN" altLang="en-US" dirty="0">
              <a:solidFill>
                <a:srgbClr val="6B6970"/>
              </a:solidFill>
              <a:latin typeface="Lantinghei SC Extralight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043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2687E-6 2.22222E-6 L -0.00017 0.749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4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77361 4.44444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"/>
            <a:ext cx="9096010" cy="33228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337" y="1"/>
            <a:ext cx="9005972" cy="332285"/>
          </a:xfrm>
          <a:prstGeom prst="rect">
            <a:avLst/>
          </a:prstGeom>
          <a:solidFill>
            <a:srgbClr val="6B69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5725"/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0885" y="2"/>
            <a:ext cx="8874190" cy="332285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kumimoji="1" lang="zh-CN" altLang="en-US" sz="1400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50968" y="7865"/>
            <a:ext cx="8892000" cy="33228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13459" y="7865"/>
            <a:ext cx="541615" cy="332285"/>
          </a:xfrm>
          <a:prstGeom prst="rect">
            <a:avLst/>
          </a:prstGeom>
          <a:solidFill>
            <a:srgbClr val="F5FA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3" y="516248"/>
            <a:ext cx="2380703" cy="5040000"/>
          </a:xfrm>
          <a:prstGeom prst="rect">
            <a:avLst/>
          </a:prstGeom>
          <a:effectLst/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3217192" y="99744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Cloud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Storage</a:t>
            </a:r>
          </a:p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Image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Process</a:t>
            </a:r>
          </a:p>
          <a:p>
            <a:r>
              <a:rPr kumimoji="1" lang="en-US" altLang="zh-CN" dirty="0" smtClean="0">
                <a:latin typeface="Lantinghei SC Extralight"/>
                <a:cs typeface="Lantinghei SC Extralight"/>
              </a:rPr>
              <a:t>Share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and</a:t>
            </a:r>
            <a:r>
              <a:rPr kumimoji="1" lang="zh-CN" altLang="en-US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latin typeface="Lantinghei SC Extralight"/>
                <a:cs typeface="Lantinghei SC Extralight"/>
              </a:rPr>
              <a:t>Recommend</a:t>
            </a:r>
          </a:p>
          <a:p>
            <a:endParaRPr kumimoji="1" lang="zh-CN" altLang="en-US" dirty="0">
              <a:latin typeface="Lantinghei SC Extralight"/>
              <a:cs typeface="Lantinghei SC Extraligh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5" y="1135187"/>
            <a:ext cx="2047023" cy="36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84583 2.22222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/Design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87705" y="9437"/>
              <a:ext cx="542816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647256" y="1773812"/>
            <a:ext cx="7491368" cy="3296982"/>
            <a:chOff x="671680" y="1321968"/>
            <a:chExt cx="7491368" cy="3296982"/>
          </a:xfrm>
        </p:grpSpPr>
        <p:sp>
          <p:nvSpPr>
            <p:cNvPr id="13" name="圆角矩形 12"/>
            <p:cNvSpPr/>
            <p:nvPr/>
          </p:nvSpPr>
          <p:spPr>
            <a:xfrm>
              <a:off x="754344" y="1428755"/>
              <a:ext cx="1211849" cy="769327"/>
            </a:xfrm>
            <a:prstGeom prst="roundRect">
              <a:avLst/>
            </a:prstGeom>
            <a:noFill/>
            <a:ln>
              <a:solidFill>
                <a:srgbClr val="383838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383838"/>
                  </a:solidFill>
                </a:rPr>
                <a:t>  </a:t>
              </a:r>
              <a:r>
                <a:rPr kumimoji="1" lang="en-US" altLang="zh-CN" dirty="0" smtClean="0">
                  <a:solidFill>
                    <a:srgbClr val="383838"/>
                  </a:solidFill>
                </a:rPr>
                <a:t>Client</a:t>
              </a:r>
              <a:endParaRPr kumimoji="1" lang="zh-CN" altLang="en-US" dirty="0">
                <a:solidFill>
                  <a:srgbClr val="383838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091142" y="1428755"/>
              <a:ext cx="1062475" cy="3016242"/>
            </a:xfrm>
            <a:prstGeom prst="roundRect">
              <a:avLst/>
            </a:prstGeom>
            <a:noFill/>
            <a:ln>
              <a:solidFill>
                <a:srgbClr val="383838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rgbClr val="383838"/>
                  </a:solidFill>
                </a:rPr>
                <a:t>Server</a:t>
              </a:r>
              <a:endParaRPr kumimoji="1" lang="zh-CN" altLang="en-US" dirty="0">
                <a:solidFill>
                  <a:srgbClr val="383838"/>
                </a:solidFill>
              </a:endParaRPr>
            </a:p>
          </p:txBody>
        </p:sp>
        <p:cxnSp>
          <p:nvCxnSpPr>
            <p:cNvPr id="16" name="直线箭头连接符 15"/>
            <p:cNvCxnSpPr/>
            <p:nvPr/>
          </p:nvCxnSpPr>
          <p:spPr>
            <a:xfrm>
              <a:off x="2240191" y="1691300"/>
              <a:ext cx="159449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 flipH="1">
              <a:off x="2240191" y="1966063"/>
              <a:ext cx="159449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584893" y="1321968"/>
              <a:ext cx="761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Image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58165" y="20026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Tags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71680" y="3675670"/>
              <a:ext cx="1294514" cy="769327"/>
            </a:xfrm>
            <a:prstGeom prst="roundRect">
              <a:avLst/>
            </a:prstGeom>
            <a:noFill/>
            <a:ln>
              <a:solidFill>
                <a:srgbClr val="383838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383838"/>
                  </a:solidFill>
                </a:rPr>
                <a:t>  </a:t>
              </a:r>
              <a:r>
                <a:rPr kumimoji="1" lang="en-US" altLang="zh-CN" dirty="0" smtClean="0">
                  <a:solidFill>
                    <a:srgbClr val="383838"/>
                  </a:solidFill>
                </a:rPr>
                <a:t>Browser</a:t>
              </a:r>
              <a:endParaRPr kumimoji="1" lang="zh-CN" altLang="en-US" dirty="0">
                <a:solidFill>
                  <a:srgbClr val="383838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456829" y="1428755"/>
              <a:ext cx="1706219" cy="769327"/>
            </a:xfrm>
            <a:prstGeom prst="roundRect">
              <a:avLst/>
            </a:prstGeom>
            <a:noFill/>
            <a:ln>
              <a:solidFill>
                <a:srgbClr val="383838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rgbClr val="383838"/>
                  </a:solidFill>
                </a:rPr>
                <a:t>Cloud</a:t>
              </a:r>
              <a:r>
                <a:rPr kumimoji="1" lang="zh-CN" altLang="en-US" dirty="0" smtClean="0">
                  <a:solidFill>
                    <a:srgbClr val="383838"/>
                  </a:solidFill>
                </a:rPr>
                <a:t> </a:t>
              </a:r>
              <a:endParaRPr kumimoji="1" lang="en-US" altLang="zh-CN" dirty="0" smtClean="0">
                <a:solidFill>
                  <a:srgbClr val="383838"/>
                </a:solidFill>
              </a:endParaRPr>
            </a:p>
            <a:p>
              <a:pPr algn="ctr"/>
              <a:r>
                <a:rPr kumimoji="1" lang="en-US" altLang="zh-CN" dirty="0" smtClean="0">
                  <a:solidFill>
                    <a:srgbClr val="383838"/>
                  </a:solidFill>
                </a:rPr>
                <a:t>Storage</a:t>
              </a:r>
              <a:endParaRPr kumimoji="1" lang="zh-CN" altLang="en-US" dirty="0">
                <a:solidFill>
                  <a:srgbClr val="383838"/>
                </a:solidFill>
              </a:endParaRPr>
            </a:p>
          </p:txBody>
        </p:sp>
        <p:cxnSp>
          <p:nvCxnSpPr>
            <p:cNvPr id="37" name="直线箭头连接符 36"/>
            <p:cNvCxnSpPr/>
            <p:nvPr/>
          </p:nvCxnSpPr>
          <p:spPr>
            <a:xfrm>
              <a:off x="2240191" y="3938223"/>
              <a:ext cx="159449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 flipH="1">
              <a:off x="2240191" y="4212986"/>
              <a:ext cx="159449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2584893" y="3568891"/>
              <a:ext cx="761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Image</a:t>
              </a:r>
              <a:endParaRPr kumimoji="1"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560469" y="4249618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Albums</a:t>
              </a:r>
              <a:endParaRPr kumimoji="1"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456829" y="2637698"/>
              <a:ext cx="1706219" cy="1807299"/>
            </a:xfrm>
            <a:prstGeom prst="roundRect">
              <a:avLst/>
            </a:prstGeom>
            <a:solidFill>
              <a:srgbClr val="383838"/>
            </a:solidFill>
            <a:ln>
              <a:solidFill>
                <a:srgbClr val="383838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Algorithms</a:t>
              </a:r>
              <a:endParaRPr kumimoji="1" lang="zh-CN" altLang="en-US" dirty="0"/>
            </a:p>
          </p:txBody>
        </p:sp>
        <p:cxnSp>
          <p:nvCxnSpPr>
            <p:cNvPr id="44" name="直线箭头连接符 43"/>
            <p:cNvCxnSpPr/>
            <p:nvPr/>
          </p:nvCxnSpPr>
          <p:spPr>
            <a:xfrm flipH="1">
              <a:off x="5274708" y="3568891"/>
              <a:ext cx="1063507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/>
            <p:nvPr/>
          </p:nvCxnSpPr>
          <p:spPr>
            <a:xfrm>
              <a:off x="5299132" y="1709371"/>
              <a:ext cx="10258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/>
            <p:nvPr/>
          </p:nvCxnSpPr>
          <p:spPr>
            <a:xfrm flipH="1">
              <a:off x="5299133" y="1984134"/>
              <a:ext cx="1025832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5485078" y="1340039"/>
              <a:ext cx="761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Image</a:t>
              </a:r>
              <a:endParaRPr kumimoji="1"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497285" y="2020766"/>
              <a:ext cx="761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Image</a:t>
              </a:r>
              <a:endParaRPr kumimoji="1" lang="zh-CN" altLang="en-US" dirty="0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079" y="1538403"/>
              <a:ext cx="317500" cy="3175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44" y="3950435"/>
              <a:ext cx="274324" cy="311395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659" y="1648563"/>
              <a:ext cx="317500" cy="317500"/>
            </a:xfrm>
            <a:prstGeom prst="rect">
              <a:avLst/>
            </a:prstGeom>
          </p:spPr>
        </p:pic>
      </p:grpSp>
      <p:sp>
        <p:nvSpPr>
          <p:cNvPr id="60" name="文本框 59"/>
          <p:cNvSpPr txBox="1"/>
          <p:nvPr/>
        </p:nvSpPr>
        <p:spPr>
          <a:xfrm>
            <a:off x="598408" y="770702"/>
            <a:ext cx="3268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latin typeface="Lantinghei SC Extralight"/>
                <a:cs typeface="Lantinghei SC Extralight"/>
              </a:rPr>
              <a:t>Framework</a:t>
            </a:r>
            <a:endParaRPr kumimoji="1" lang="zh-CN" altLang="en-US" sz="4400" dirty="0">
              <a:latin typeface="Lantinghei SC Extralight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677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3" y="516248"/>
            <a:ext cx="2380703" cy="5040000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635042" y="2100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14" name="矩形 13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/Design</a:t>
              </a:r>
              <a:r>
                <a:rPr kumimoji="1" lang="en-US" altLang="en-US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/Client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87705" y="9437"/>
              <a:ext cx="542816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0" y="488457"/>
            <a:ext cx="5281830" cy="51192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3014" t="1309" r="14087" b="3327"/>
          <a:stretch/>
        </p:blipFill>
        <p:spPr>
          <a:xfrm>
            <a:off x="833664" y="1135186"/>
            <a:ext cx="2047024" cy="35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5042" y="2100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t="7876" b="3569"/>
          <a:stretch/>
        </p:blipFill>
        <p:spPr>
          <a:xfrm>
            <a:off x="0" y="512884"/>
            <a:ext cx="9144000" cy="490903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404926" y="25522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14" name="矩形 13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/Design/Browser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87705" y="9437"/>
              <a:ext cx="542816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3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156" b="2590"/>
          <a:stretch/>
        </p:blipFill>
        <p:spPr>
          <a:xfrm>
            <a:off x="24424" y="537305"/>
            <a:ext cx="9144000" cy="4896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042" y="2100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14" name="矩形 13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/Design/Browser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87705" y="9437"/>
              <a:ext cx="542816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38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156" b="2590"/>
          <a:stretch/>
        </p:blipFill>
        <p:spPr>
          <a:xfrm>
            <a:off x="24424" y="537305"/>
            <a:ext cx="9144000" cy="4896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042" y="2100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2"/>
            <a:ext cx="9096010" cy="33228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4337" y="1"/>
            <a:ext cx="9005972" cy="332285"/>
          </a:xfrm>
          <a:prstGeom prst="rect">
            <a:avLst/>
          </a:prstGeom>
          <a:solidFill>
            <a:srgbClr val="6B69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5725"/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0885" y="2"/>
            <a:ext cx="8874190" cy="332285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kumimoji="1" lang="zh-CN" altLang="en-US" sz="1400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369" y="7865"/>
            <a:ext cx="8731706" cy="33228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kumimoji="1" lang="zh-CN" altLang="en-US" sz="1400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09713" y="7865"/>
            <a:ext cx="8892000" cy="332285"/>
          </a:xfrm>
          <a:prstGeom prst="rect">
            <a:avLst/>
          </a:prstGeom>
          <a:solidFill>
            <a:srgbClr val="F5FA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/>
            <a:endParaRPr kumimoji="1" lang="zh-CN" altLang="en-US" sz="1400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275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87639 2.22222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6232315" y="9437"/>
              <a:ext cx="8565382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/Troubles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89693" y="1322593"/>
            <a:ext cx="3580427" cy="3126150"/>
            <a:chOff x="423369" y="1208942"/>
            <a:chExt cx="3580427" cy="3126150"/>
          </a:xfrm>
        </p:grpSpPr>
        <p:sp>
          <p:nvSpPr>
            <p:cNvPr id="14" name="内容占位符 2"/>
            <p:cNvSpPr txBox="1">
              <a:spLocks/>
            </p:cNvSpPr>
            <p:nvPr/>
          </p:nvSpPr>
          <p:spPr>
            <a:xfrm>
              <a:off x="423369" y="2347055"/>
              <a:ext cx="3025164" cy="19880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dirty="0" smtClean="0">
                  <a:latin typeface="Lantinghei SC Extralight"/>
                  <a:cs typeface="Lantinghei SC Extralight"/>
                </a:rPr>
                <a:t>Framework</a:t>
              </a:r>
            </a:p>
            <a:p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Deep</a:t>
              </a:r>
              <a:r>
                <a:rPr kumimoji="1" lang="zh-CN" altLang="en-US" sz="2400" dirty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Learning</a:t>
              </a:r>
            </a:p>
            <a:p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Cloud</a:t>
              </a:r>
              <a:r>
                <a:rPr kumimoji="1" lang="zh-CN" altLang="en-US" sz="2400" dirty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400" dirty="0" smtClean="0">
                  <a:latin typeface="Lantinghei SC Extralight"/>
                  <a:cs typeface="Lantinghei SC Extralight"/>
                </a:rPr>
                <a:t>Storage</a:t>
              </a:r>
              <a:endParaRPr kumimoji="1" lang="zh-CN" altLang="en-US" sz="2400" dirty="0">
                <a:latin typeface="Lantinghei SC Extralight"/>
                <a:cs typeface="Lantinghei SC Extralight"/>
              </a:endParaRPr>
            </a:p>
            <a:p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User</a:t>
              </a:r>
              <a:r>
                <a:rPr kumimoji="1" lang="zh-CN" altLang="en-US" sz="2400" dirty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Experience</a:t>
              </a:r>
              <a:r>
                <a:rPr kumimoji="1" lang="zh-CN" altLang="en-US" sz="2400" dirty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400" dirty="0" smtClean="0">
                  <a:latin typeface="Lantinghei SC Extralight"/>
                  <a:cs typeface="Lantinghei SC Extralight"/>
                </a:rPr>
                <a:t>Design</a:t>
              </a:r>
              <a:endParaRPr kumimoji="1" lang="en-US" altLang="zh-CN" sz="24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3369" y="1208942"/>
              <a:ext cx="3580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b="1" dirty="0" smtClean="0">
                  <a:latin typeface="Lantinghei SC Extralight"/>
                  <a:ea typeface="Hiragino Sans GB W6"/>
                  <a:cs typeface="Lantinghei SC Extralight"/>
                </a:rPr>
                <a:t>Some</a:t>
              </a:r>
              <a:r>
                <a:rPr kumimoji="1" lang="zh-CN" altLang="en-US" sz="3600" b="1" dirty="0" smtClean="0">
                  <a:latin typeface="Lantinghei SC Extralight"/>
                  <a:ea typeface="Hiragino Sans GB W6"/>
                  <a:cs typeface="Lantinghei SC Extralight"/>
                </a:rPr>
                <a:t> </a:t>
              </a:r>
              <a:r>
                <a:rPr kumimoji="1" lang="en-US" altLang="zh-CN" sz="3600" b="1" dirty="0" smtClean="0">
                  <a:latin typeface="Lantinghei SC Extralight"/>
                  <a:ea typeface="Hiragino Sans GB W6"/>
                  <a:cs typeface="Lantinghei SC Extralight"/>
                </a:rPr>
                <a:t>Troubles</a:t>
              </a:r>
              <a:endParaRPr kumimoji="1" lang="zh-CN" altLang="en-US" sz="3600" b="1" dirty="0">
                <a:latin typeface="Lantinghei SC Extralight"/>
                <a:ea typeface="Hiragino Sans GB W6"/>
                <a:cs typeface="Lantinghei SC Extraligh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57" y="740806"/>
            <a:ext cx="6329499" cy="95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1"/>
            <a:ext cx="9155075" cy="340149"/>
            <a:chOff x="-6822008" y="0"/>
            <a:chExt cx="9155075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6687671" y="0"/>
              <a:ext cx="9005972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6541123" y="1"/>
              <a:ext cx="8874190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6398639" y="9437"/>
              <a:ext cx="8731706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6232315" y="9437"/>
              <a:ext cx="8565382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r>
                <a:rPr kumimoji="1" lang="zh-CN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</a:t>
              </a:r>
              <a:r>
                <a:rPr kumimoji="1" lang="en-US" altLang="zh-CN" sz="1400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Harmonica</a:t>
              </a:r>
              <a:r>
                <a:rPr kumimoji="1" lang="en-US" altLang="zh-CN" sz="1400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/Expectation</a:t>
              </a:r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89693" y="1322593"/>
            <a:ext cx="3416320" cy="3126150"/>
            <a:chOff x="423369" y="1208942"/>
            <a:chExt cx="3416320" cy="3126150"/>
          </a:xfrm>
        </p:grpSpPr>
        <p:sp>
          <p:nvSpPr>
            <p:cNvPr id="14" name="内容占位符 2"/>
            <p:cNvSpPr txBox="1">
              <a:spLocks/>
            </p:cNvSpPr>
            <p:nvPr/>
          </p:nvSpPr>
          <p:spPr>
            <a:xfrm>
              <a:off x="423369" y="2347055"/>
              <a:ext cx="3025164" cy="19880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Graduation </a:t>
              </a:r>
              <a:endParaRPr kumimoji="1" lang="en-US" altLang="zh-CN" sz="2400" dirty="0" smtClean="0">
                <a:latin typeface="Lantinghei SC Extralight"/>
                <a:cs typeface="Lantinghei SC Extralight"/>
              </a:endParaRPr>
            </a:p>
            <a:p>
              <a:r>
                <a:rPr kumimoji="1" lang="en-US" altLang="zh-CN" sz="2400" dirty="0">
                  <a:latin typeface="Lantinghei SC Extralight"/>
                  <a:cs typeface="Lantinghei SC Extralight"/>
                </a:rPr>
                <a:t>Platform</a:t>
              </a:r>
              <a:endParaRPr kumimoji="1" lang="zh-CN" altLang="en-US" sz="2400" dirty="0">
                <a:latin typeface="Lantinghei SC Extralight"/>
                <a:cs typeface="Lantinghei SC Extralight"/>
              </a:endParaRPr>
            </a:p>
            <a:p>
              <a:r>
                <a:rPr kumimoji="1" lang="en-US" altLang="zh-CN" sz="2400" dirty="0" smtClean="0">
                  <a:latin typeface="Lantinghei SC Extralight"/>
                  <a:cs typeface="Lantinghei SC Extralight"/>
                </a:rPr>
                <a:t>Product</a:t>
              </a:r>
              <a:endParaRPr kumimoji="1" lang="zh-CN" altLang="en-US" sz="24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3369" y="120894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dirty="0" smtClean="0">
                  <a:latin typeface="Hiragino Sans GB W3"/>
                  <a:ea typeface="Hiragino Sans GB W3"/>
                  <a:cs typeface="Hiragino Sans GB W3"/>
                </a:rPr>
                <a:t>最小化可行产品</a:t>
              </a:r>
              <a:endParaRPr kumimoji="1" lang="zh-CN" altLang="en-US" sz="3600" dirty="0"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66" y="989118"/>
            <a:ext cx="4401409" cy="46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1527648" y="880336"/>
            <a:ext cx="11395569" cy="11686810"/>
          </a:xfrm>
          <a:prstGeom prst="ellipse">
            <a:avLst/>
          </a:prstGeom>
          <a:noFill/>
          <a:ln>
            <a:solidFill>
              <a:srgbClr val="AFAF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117599" y="-2232967"/>
            <a:ext cx="9307316" cy="9789467"/>
          </a:xfrm>
          <a:prstGeom prst="ellipse">
            <a:avLst/>
          </a:prstGeom>
          <a:noFill/>
          <a:ln>
            <a:solidFill>
              <a:srgbClr val="38383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03500" y="1358900"/>
            <a:ext cx="2565400" cy="13928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5406552" y="3732619"/>
            <a:ext cx="11395569" cy="11686810"/>
          </a:xfrm>
          <a:prstGeom prst="ellipse">
            <a:avLst/>
          </a:prstGeom>
          <a:noFill/>
          <a:ln>
            <a:solidFill>
              <a:srgbClr val="AFAF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41240" y="2351766"/>
            <a:ext cx="699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For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your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Attention!</a:t>
            </a:r>
            <a:endParaRPr kumimoji="1" lang="zh-CN" altLang="en-US" dirty="0">
              <a:solidFill>
                <a:srgbClr val="6B6970"/>
              </a:solidFill>
              <a:latin typeface="Lantinghei SC Extralight"/>
              <a:cs typeface="Lantinghei SC Extralight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0" y="0"/>
            <a:ext cx="2041240" cy="340151"/>
            <a:chOff x="-6822008" y="-1"/>
            <a:chExt cx="2041240" cy="408181"/>
          </a:xfrm>
        </p:grpSpPr>
        <p:sp>
          <p:nvSpPr>
            <p:cNvPr id="18" name="矩形 17"/>
            <p:cNvSpPr/>
            <p:nvPr/>
          </p:nvSpPr>
          <p:spPr>
            <a:xfrm>
              <a:off x="-6822008" y="1"/>
              <a:ext cx="144000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6459121" y="-1"/>
              <a:ext cx="1440000" cy="398743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/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6065993" y="-1"/>
              <a:ext cx="1080000" cy="398746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5657747" y="9437"/>
              <a:ext cx="720000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-5249484" y="0"/>
              <a:ext cx="468716" cy="408180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0975"/>
              <a:endParaRPr kumimoji="1" lang="zh-CN" altLang="en-US" sz="1400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0153" y="916418"/>
            <a:ext cx="80033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rPr>
              <a:t>Thanks</a:t>
            </a:r>
            <a:endParaRPr kumimoji="1" lang="zh-CN" altLang="en-US" sz="10000" b="1" dirty="0">
              <a:solidFill>
                <a:srgbClr val="383838"/>
              </a:solidFill>
              <a:latin typeface="Lantinghei SC Extralight"/>
              <a:ea typeface="微软雅黑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062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 16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18" name="矩形 17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Harmonica/Background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46604" y="793745"/>
            <a:ext cx="3736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 smtClean="0">
                <a:solidFill>
                  <a:srgbClr val="383838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sz="6000" dirty="0" smtClean="0">
                <a:solidFill>
                  <a:srgbClr val="383838"/>
                </a:solidFill>
                <a:latin typeface="Lantinghei SC Extralight"/>
                <a:cs typeface="Lantinghei SC Extralight"/>
              </a:rPr>
              <a:t>200G+</a:t>
            </a:r>
            <a:r>
              <a:rPr kumimoji="1" lang="zh-CN" altLang="en-US" sz="6000" dirty="0" smtClean="0">
                <a:solidFill>
                  <a:srgbClr val="383838"/>
                </a:solidFill>
                <a:latin typeface="Lantinghei SC Extralight"/>
                <a:cs typeface="Lantinghei SC Extralight"/>
              </a:rPr>
              <a:t> </a:t>
            </a:r>
            <a:endParaRPr kumimoji="1" lang="zh-CN" altLang="en-US" sz="6000" dirty="0">
              <a:solidFill>
                <a:srgbClr val="383838"/>
              </a:solidFill>
              <a:latin typeface="Lantinghei SC Extralight"/>
              <a:cs typeface="Lantinghei SC Extraligh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899" y="952967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823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3883529" y="2695483"/>
            <a:ext cx="1074687" cy="394036"/>
            <a:chOff x="3883529" y="2695483"/>
            <a:chExt cx="1074687" cy="394036"/>
          </a:xfrm>
        </p:grpSpPr>
        <p:cxnSp>
          <p:nvCxnSpPr>
            <p:cNvPr id="12" name="直线箭头连接符 11"/>
            <p:cNvCxnSpPr/>
            <p:nvPr/>
          </p:nvCxnSpPr>
          <p:spPr>
            <a:xfrm>
              <a:off x="3883529" y="3089519"/>
              <a:ext cx="1074687" cy="0"/>
            </a:xfrm>
            <a:prstGeom prst="straightConnector1">
              <a:avLst/>
            </a:prstGeom>
            <a:ln w="57150" cmpd="sng">
              <a:solidFill>
                <a:srgbClr val="383838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054501" y="2695483"/>
              <a:ext cx="720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Lantinghei SC Extralight"/>
                  <a:cs typeface="Lantinghei SC Extralight"/>
                </a:rPr>
                <a:t>How</a:t>
              </a:r>
              <a:endParaRPr kumimoji="1" lang="zh-CN" altLang="en-US" dirty="0">
                <a:latin typeface="Lantinghei SC Extralight"/>
                <a:cs typeface="Lantinghei SC Extraligh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588053" y="2793179"/>
            <a:ext cx="2763179" cy="2418060"/>
            <a:chOff x="397755" y="2487108"/>
            <a:chExt cx="2763179" cy="241806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166" y="2487108"/>
              <a:ext cx="858552" cy="12878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8768" y="2487108"/>
              <a:ext cx="1712166" cy="12841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55" y="3943580"/>
              <a:ext cx="1241011" cy="930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065" y="3923411"/>
              <a:ext cx="1309009" cy="9817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 16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18" name="矩形 17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</a:t>
              </a:r>
              <a:r>
                <a:rPr kumimoji="1" lang="en-US" altLang="zh-CN" sz="1400" dirty="0" smtClean="0">
                  <a:latin typeface="Lantinghei SC Extralight"/>
                  <a:ea typeface="微软雅黑"/>
                </a:rPr>
                <a:t>Background/Problem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46604" y="793745"/>
            <a:ext cx="3736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>
                <a:latin typeface="Lantinghei SC Extralight"/>
                <a:cs typeface="Lantinghei SC Extralight"/>
              </a:rPr>
              <a:t>One</a:t>
            </a:r>
            <a:r>
              <a:rPr kumimoji="1" lang="zh-CN" altLang="en-US" sz="4400" b="1" dirty="0" smtClean="0">
                <a:latin typeface="Lantinghei SC Extralight"/>
                <a:cs typeface="Lantinghei SC Extralight"/>
              </a:rPr>
              <a:t> </a:t>
            </a:r>
            <a:r>
              <a:rPr kumimoji="1" lang="en-US" altLang="zh-CN" sz="4400" b="1" dirty="0" smtClean="0">
                <a:latin typeface="Lantinghei SC Extralight"/>
                <a:cs typeface="Lantinghei SC Extralight"/>
              </a:rPr>
              <a:t>Day,</a:t>
            </a:r>
          </a:p>
          <a:p>
            <a:endParaRPr kumimoji="1" lang="zh-CN" altLang="en-US" sz="4000" dirty="0">
              <a:solidFill>
                <a:srgbClr val="AFAFAF"/>
              </a:solidFill>
              <a:latin typeface="Lantinghei SC Extralight"/>
              <a:cs typeface="Lantinghei SC Extralight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899" y="952967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446603" y="1532409"/>
            <a:ext cx="291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I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want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to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find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it,</a:t>
            </a:r>
          </a:p>
          <a:p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From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whole</a:t>
            </a:r>
            <a:r>
              <a:rPr kumimoji="1" lang="zh-CN" altLang="en-US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 </a:t>
            </a:r>
            <a:r>
              <a:rPr kumimoji="1" lang="en-US" altLang="zh-CN" dirty="0" smtClean="0">
                <a:solidFill>
                  <a:srgbClr val="6B6970"/>
                </a:solidFill>
                <a:latin typeface="Lantinghei SC Extralight"/>
                <a:cs typeface="Lantinghei SC Extralight"/>
              </a:rPr>
              <a:t>photos.</a:t>
            </a:r>
            <a:endParaRPr kumimoji="1" lang="zh-CN" altLang="en-US" dirty="0">
              <a:solidFill>
                <a:srgbClr val="6B6970"/>
              </a:solidFill>
              <a:latin typeface="Lantinghei SC Extralight"/>
              <a:cs typeface="Lantinghei S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513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2905E-6 -2.22222E-6 L 0.17633 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6" y="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447578" y="847846"/>
            <a:ext cx="7917356" cy="4004502"/>
            <a:chOff x="366371" y="689097"/>
            <a:chExt cx="7917356" cy="4004502"/>
          </a:xfrm>
        </p:grpSpPr>
        <p:sp>
          <p:nvSpPr>
            <p:cNvPr id="12" name="文本框 11"/>
            <p:cNvSpPr txBox="1"/>
            <p:nvPr/>
          </p:nvSpPr>
          <p:spPr>
            <a:xfrm>
              <a:off x="366371" y="689097"/>
              <a:ext cx="55932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D</a:t>
              </a:r>
              <a:r>
                <a:rPr kumimoji="1" lang="en-US" altLang="zh-CN" sz="3200" b="1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ifficult</a:t>
              </a:r>
              <a:endParaRPr kumimoji="1" lang="en-US" altLang="zh-CN" sz="3200" b="1" dirty="0" smtClean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  <a:p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西里</a:t>
              </a:r>
              <a:r>
                <a:rPr kumimoji="1" lang="en-US" altLang="zh-CN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2010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年</a:t>
              </a:r>
              <a:r>
                <a:rPr kumimoji="1" lang="en-US" altLang="zh-CN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3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月摄于希腊</a:t>
              </a:r>
              <a:r>
                <a:rPr kumimoji="1" lang="en-US" altLang="zh-CN" dirty="0" err="1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Santorini</a:t>
              </a:r>
              <a:r>
                <a:rPr kumimoji="1" lang="zh-CN" altLang="en-US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(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圣岛</a:t>
              </a:r>
              <a:r>
                <a:rPr kumimoji="1" lang="zh-CN" altLang="zh-CN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)</a:t>
              </a:r>
              <a:endParaRPr kumimoji="1" lang="zh-CN" altLang="en-US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3348" y="884482"/>
              <a:ext cx="2800379" cy="38091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 16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18" name="矩形 17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</a:t>
              </a:r>
              <a:r>
                <a:rPr kumimoji="1" lang="en-US" altLang="zh-CN" sz="1400" dirty="0" smtClean="0">
                  <a:latin typeface="Lantinghei SC Extralight"/>
                  <a:ea typeface="微软雅黑"/>
                </a:rPr>
                <a:t>Background/Methods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07" y="977391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4" name="组 23"/>
          <p:cNvGrpSpPr/>
          <p:nvPr/>
        </p:nvGrpSpPr>
        <p:grpSpPr>
          <a:xfrm>
            <a:off x="360684" y="2117462"/>
            <a:ext cx="4258168" cy="3263900"/>
            <a:chOff x="313832" y="977391"/>
            <a:chExt cx="4258168" cy="32639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32" y="1826827"/>
              <a:ext cx="1054100" cy="8509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58" y="977391"/>
              <a:ext cx="698500" cy="9017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6858" y="977391"/>
              <a:ext cx="749300" cy="9017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6158" y="977391"/>
              <a:ext cx="952500" cy="8128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8658" y="1054079"/>
              <a:ext cx="914400" cy="7239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3058" y="990091"/>
              <a:ext cx="660400" cy="8890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52025" y="1738415"/>
              <a:ext cx="723900" cy="9271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0295" y="1903515"/>
              <a:ext cx="863600" cy="6858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31358" y="1896656"/>
              <a:ext cx="901700" cy="7112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33800" y="1940151"/>
              <a:ext cx="838200" cy="6096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495" y="2641091"/>
              <a:ext cx="939800" cy="72390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768" y="2729991"/>
              <a:ext cx="863600" cy="63500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12375" y="2615691"/>
              <a:ext cx="927100" cy="749300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7158" y="2677727"/>
              <a:ext cx="876300" cy="66040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01601" y="3467588"/>
              <a:ext cx="927100" cy="66040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4558" y="3364991"/>
              <a:ext cx="622300" cy="8382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39100" y="3429488"/>
              <a:ext cx="876300" cy="69850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67908" y="3364991"/>
              <a:ext cx="698500" cy="876300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11600" y="3352291"/>
              <a:ext cx="660400" cy="850900"/>
            </a:xfrm>
            <a:prstGeom prst="rect">
              <a:avLst/>
            </a:prstGeom>
          </p:spPr>
        </p:pic>
      </p:grpSp>
      <p:sp>
        <p:nvSpPr>
          <p:cNvPr id="48" name="圆角矩形 47"/>
          <p:cNvSpPr/>
          <p:nvPr/>
        </p:nvSpPr>
        <p:spPr>
          <a:xfrm>
            <a:off x="6667945" y="5018942"/>
            <a:ext cx="1892331" cy="278448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447578" y="847846"/>
            <a:ext cx="7917356" cy="4449544"/>
            <a:chOff x="366371" y="689097"/>
            <a:chExt cx="7917356" cy="4449544"/>
          </a:xfrm>
        </p:grpSpPr>
        <p:sp>
          <p:nvSpPr>
            <p:cNvPr id="12" name="文本框 11"/>
            <p:cNvSpPr txBox="1"/>
            <p:nvPr/>
          </p:nvSpPr>
          <p:spPr>
            <a:xfrm>
              <a:off x="366371" y="689097"/>
              <a:ext cx="55932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1.Text</a:t>
              </a:r>
            </a:p>
            <a:p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西里</a:t>
              </a:r>
              <a:r>
                <a:rPr kumimoji="1" lang="en-US" altLang="zh-CN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2010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年</a:t>
              </a:r>
              <a:r>
                <a:rPr kumimoji="1" lang="en-US" altLang="zh-CN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3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月摄于希腊</a:t>
              </a:r>
              <a:r>
                <a:rPr kumimoji="1" lang="en-US" altLang="zh-CN" dirty="0" err="1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Santorini</a:t>
              </a:r>
              <a:r>
                <a:rPr kumimoji="1" lang="zh-CN" altLang="en-US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(</a:t>
              </a:r>
              <a:r>
                <a:rPr kumimoji="1" lang="zh-CN" altLang="en-US" dirty="0" smtClean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圣岛</a:t>
              </a:r>
              <a:r>
                <a:rPr kumimoji="1" lang="zh-CN" altLang="zh-CN" dirty="0">
                  <a:solidFill>
                    <a:srgbClr val="383838"/>
                  </a:solidFill>
                  <a:latin typeface="Lantinghei SC Extralight"/>
                  <a:ea typeface="微软雅黑"/>
                  <a:cs typeface="Lantinghei SC Extralight"/>
                </a:rPr>
                <a:t>)</a:t>
              </a:r>
              <a:endParaRPr kumimoji="1" lang="zh-CN" altLang="en-US" dirty="0">
                <a:solidFill>
                  <a:srgbClr val="383838"/>
                </a:solidFill>
                <a:latin typeface="Lantinghei SC Extralight"/>
                <a:ea typeface="微软雅黑"/>
                <a:cs typeface="Lantinghei SC Extraligh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6371" y="1673981"/>
              <a:ext cx="30164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 smtClean="0">
                  <a:latin typeface="Lantinghei SC Extralight"/>
                  <a:cs typeface="Lantinghei SC Extralight"/>
                </a:rPr>
                <a:t>2.Image</a:t>
              </a:r>
            </a:p>
            <a:p>
              <a:r>
                <a:rPr kumimoji="1" lang="zh-CN" altLang="en-US" sz="2000" dirty="0" smtClean="0">
                  <a:solidFill>
                    <a:srgbClr val="383838"/>
                  </a:solidFill>
                  <a:latin typeface="微软雅黑"/>
                  <a:ea typeface="微软雅黑"/>
                  <a:cs typeface="微软雅黑"/>
                </a:rPr>
                <a:t>缩略图</a:t>
              </a:r>
              <a:endParaRPr kumimoji="1" lang="zh-CN" altLang="en-US" sz="2000" dirty="0">
                <a:solidFill>
                  <a:srgbClr val="383838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396" y="2209910"/>
              <a:ext cx="230976" cy="307776"/>
            </a:xfrm>
            <a:prstGeom prst="rect">
              <a:avLst/>
            </a:prstGeom>
          </p:spPr>
        </p:pic>
        <p:grpSp>
          <p:nvGrpSpPr>
            <p:cNvPr id="15" name="组 14"/>
            <p:cNvGrpSpPr/>
            <p:nvPr/>
          </p:nvGrpSpPr>
          <p:grpSpPr>
            <a:xfrm>
              <a:off x="476282" y="1550866"/>
              <a:ext cx="4262111" cy="3587775"/>
              <a:chOff x="476282" y="1550866"/>
              <a:chExt cx="4262111" cy="3587775"/>
            </a:xfrm>
          </p:grpSpPr>
          <p:cxnSp>
            <p:nvCxnSpPr>
              <p:cNvPr id="23" name="直线连接符 22"/>
              <p:cNvCxnSpPr/>
              <p:nvPr/>
            </p:nvCxnSpPr>
            <p:spPr>
              <a:xfrm>
                <a:off x="476282" y="1550871"/>
                <a:ext cx="4262111" cy="0"/>
              </a:xfrm>
              <a:prstGeom prst="line">
                <a:avLst/>
              </a:prstGeom>
              <a:ln>
                <a:solidFill>
                  <a:srgbClr val="AFAF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/>
              <p:cNvCxnSpPr/>
              <p:nvPr/>
            </p:nvCxnSpPr>
            <p:spPr>
              <a:xfrm>
                <a:off x="476282" y="2566533"/>
                <a:ext cx="2393621" cy="0"/>
              </a:xfrm>
              <a:prstGeom prst="line">
                <a:avLst/>
              </a:prstGeom>
              <a:ln>
                <a:solidFill>
                  <a:srgbClr val="AFAF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肘形连接符 25"/>
              <p:cNvCxnSpPr/>
              <p:nvPr/>
            </p:nvCxnSpPr>
            <p:spPr>
              <a:xfrm rot="16200000" flipH="1">
                <a:off x="2327782" y="2728030"/>
                <a:ext cx="3587775" cy="1233447"/>
              </a:xfrm>
              <a:prstGeom prst="bentConnector3">
                <a:avLst>
                  <a:gd name="adj1" fmla="val 99693"/>
                </a:avLst>
              </a:prstGeom>
              <a:ln>
                <a:solidFill>
                  <a:srgbClr val="AFAFA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肘形连接符 26"/>
              <p:cNvCxnSpPr>
                <a:stCxn id="13" idx="2"/>
              </p:cNvCxnSpPr>
              <p:nvPr/>
            </p:nvCxnSpPr>
            <p:spPr>
              <a:xfrm rot="16200000" flipH="1">
                <a:off x="1799384" y="2641745"/>
                <a:ext cx="1780774" cy="1630349"/>
              </a:xfrm>
              <a:prstGeom prst="bentConnector3">
                <a:avLst>
                  <a:gd name="adj1" fmla="val 143946"/>
                </a:avLst>
              </a:prstGeom>
              <a:ln>
                <a:solidFill>
                  <a:srgbClr val="AFAF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3348" y="884482"/>
              <a:ext cx="2800379" cy="38091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 16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18" name="矩形 17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</a:t>
              </a:r>
              <a:r>
                <a:rPr kumimoji="1" lang="en-US" altLang="zh-CN" sz="1400" dirty="0" smtClean="0">
                  <a:latin typeface="Lantinghei SC Extralight"/>
                  <a:ea typeface="微软雅黑"/>
                </a:rPr>
                <a:t>Background/Methods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07" y="977391"/>
            <a:ext cx="3175969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5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b="38418"/>
          <a:stretch/>
        </p:blipFill>
        <p:spPr>
          <a:xfrm>
            <a:off x="4601126" y="615709"/>
            <a:ext cx="4118495" cy="5370260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</a:t>
              </a:r>
              <a:r>
                <a:rPr kumimoji="1" lang="en-US" altLang="zh-CN" sz="1400" dirty="0" smtClean="0">
                  <a:latin typeface="Lantinghei SC Extralight"/>
                  <a:ea typeface="微软雅黑"/>
                </a:rPr>
                <a:t>Background/Solutions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620" y="1847086"/>
            <a:ext cx="3577965" cy="5366948"/>
          </a:xfrm>
          <a:prstGeom prst="rect">
            <a:avLst/>
          </a:prstGeom>
        </p:spPr>
      </p:pic>
      <p:grpSp>
        <p:nvGrpSpPr>
          <p:cNvPr id="30" name="组 29"/>
          <p:cNvGrpSpPr/>
          <p:nvPr/>
        </p:nvGrpSpPr>
        <p:grpSpPr>
          <a:xfrm>
            <a:off x="3013112" y="2088173"/>
            <a:ext cx="2812182" cy="952500"/>
            <a:chOff x="3013112" y="2088173"/>
            <a:chExt cx="2812182" cy="952500"/>
          </a:xfrm>
        </p:grpSpPr>
        <p:sp>
          <p:nvSpPr>
            <p:cNvPr id="15" name="圆角矩形 14"/>
            <p:cNvSpPr/>
            <p:nvPr/>
          </p:nvSpPr>
          <p:spPr>
            <a:xfrm>
              <a:off x="5007067" y="2088173"/>
              <a:ext cx="818227" cy="9525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3110805" y="2234227"/>
              <a:ext cx="1871838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013112" y="2136535"/>
              <a:ext cx="195385" cy="195385"/>
            </a:xfrm>
            <a:prstGeom prst="ellipse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1919743" y="2083248"/>
            <a:ext cx="4760414" cy="952500"/>
            <a:chOff x="1386679" y="1240439"/>
            <a:chExt cx="4760414" cy="952500"/>
          </a:xfrm>
        </p:grpSpPr>
        <p:cxnSp>
          <p:nvCxnSpPr>
            <p:cNvPr id="28" name="直线连接符 27"/>
            <p:cNvCxnSpPr/>
            <p:nvPr/>
          </p:nvCxnSpPr>
          <p:spPr>
            <a:xfrm>
              <a:off x="1514493" y="1767470"/>
              <a:ext cx="37777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1386679" y="1669774"/>
              <a:ext cx="195385" cy="195385"/>
            </a:xfrm>
            <a:prstGeom prst="ellipse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328866" y="1240439"/>
              <a:ext cx="818227" cy="9525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2632997" y="2088173"/>
            <a:ext cx="5756890" cy="1050192"/>
            <a:chOff x="2612168" y="1517374"/>
            <a:chExt cx="5756890" cy="1050192"/>
          </a:xfrm>
        </p:grpSpPr>
        <p:cxnSp>
          <p:nvCxnSpPr>
            <p:cNvPr id="41" name="直线连接符 40"/>
            <p:cNvCxnSpPr>
              <a:stCxn id="42" idx="6"/>
              <a:endCxn id="44" idx="2"/>
            </p:cNvCxnSpPr>
            <p:nvPr/>
          </p:nvCxnSpPr>
          <p:spPr>
            <a:xfrm>
              <a:off x="2807553" y="2469874"/>
              <a:ext cx="4723161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2612168" y="2372181"/>
              <a:ext cx="195385" cy="195385"/>
            </a:xfrm>
            <a:prstGeom prst="ellipse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6692369" y="1517374"/>
              <a:ext cx="1676689" cy="9525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2520564" y="3052885"/>
            <a:ext cx="3353578" cy="952500"/>
            <a:chOff x="2499735" y="1910122"/>
            <a:chExt cx="3353578" cy="952500"/>
          </a:xfrm>
        </p:grpSpPr>
        <p:cxnSp>
          <p:nvCxnSpPr>
            <p:cNvPr id="52" name="直线连接符 51"/>
            <p:cNvCxnSpPr>
              <a:stCxn id="53" idx="6"/>
            </p:cNvCxnSpPr>
            <p:nvPr/>
          </p:nvCxnSpPr>
          <p:spPr>
            <a:xfrm>
              <a:off x="2695120" y="2286221"/>
              <a:ext cx="2266694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2499735" y="2188528"/>
              <a:ext cx="195385" cy="195385"/>
            </a:xfrm>
            <a:prstGeom prst="ellipse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961814" y="1910122"/>
              <a:ext cx="891499" cy="9525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794893" y="3056341"/>
            <a:ext cx="4885264" cy="952500"/>
            <a:chOff x="2354902" y="1061717"/>
            <a:chExt cx="4885264" cy="952500"/>
          </a:xfrm>
        </p:grpSpPr>
        <p:cxnSp>
          <p:nvCxnSpPr>
            <p:cNvPr id="61" name="直线连接符 60"/>
            <p:cNvCxnSpPr>
              <a:stCxn id="62" idx="6"/>
            </p:cNvCxnSpPr>
            <p:nvPr/>
          </p:nvCxnSpPr>
          <p:spPr>
            <a:xfrm>
              <a:off x="2550287" y="1761121"/>
              <a:ext cx="387165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>
              <a:off x="2354902" y="1663428"/>
              <a:ext cx="195385" cy="195385"/>
            </a:xfrm>
            <a:prstGeom prst="ellipse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6421939" y="1061717"/>
              <a:ext cx="818227" cy="9525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75486" y="1077645"/>
            <a:ext cx="3689573" cy="2876519"/>
            <a:chOff x="192306" y="1077645"/>
            <a:chExt cx="3689573" cy="2876519"/>
          </a:xfrm>
        </p:grpSpPr>
        <p:grpSp>
          <p:nvGrpSpPr>
            <p:cNvPr id="67" name="组 66"/>
            <p:cNvGrpSpPr/>
            <p:nvPr/>
          </p:nvGrpSpPr>
          <p:grpSpPr>
            <a:xfrm>
              <a:off x="192306" y="2015393"/>
              <a:ext cx="2313454" cy="1938771"/>
              <a:chOff x="207619" y="1034995"/>
              <a:chExt cx="2313454" cy="193877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07619" y="1034995"/>
                <a:ext cx="2313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en-US" dirty="0" smtClean="0">
                    <a:latin typeface="Lantinghei SC Extralight"/>
                    <a:cs typeface="Lantinghei SC Extralight"/>
                  </a:rPr>
                  <a:t>·</a:t>
                </a:r>
                <a:r>
                  <a:rPr kumimoji="1" lang="en-US" altLang="zh-CN" dirty="0" err="1" smtClean="0">
                    <a:latin typeface="Lantinghei SC Extralight"/>
                    <a:cs typeface="Lantinghei SC Extralight"/>
                  </a:rPr>
                  <a:t>Instagram</a:t>
                </a:r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 / Flickr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07619" y="1454819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en-US" dirty="0">
                    <a:latin typeface="Lantinghei SC Extralight"/>
                    <a:cs typeface="Lantinghei SC Extralight"/>
                  </a:rPr>
                  <a:t>·</a:t>
                </a:r>
                <a:r>
                  <a:rPr kumimoji="1" lang="en-US" altLang="zh-CN" dirty="0" err="1" smtClean="0">
                    <a:latin typeface="Lantinghei SC Extralight"/>
                    <a:cs typeface="Lantinghei SC Extralight"/>
                  </a:rPr>
                  <a:t>iVault</a:t>
                </a:r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 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07619" y="1848303"/>
                <a:ext cx="1961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en-US" dirty="0">
                    <a:latin typeface="Lantinghei SC Extralight"/>
                    <a:cs typeface="Lantinghei SC Extralight"/>
                  </a:rPr>
                  <a:t>·</a:t>
                </a:r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Cloud Albums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207619" y="2219497"/>
                <a:ext cx="1853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en-US" dirty="0">
                    <a:latin typeface="Lantinghei SC Extralight"/>
                    <a:cs typeface="Lantinghei SC Extralight"/>
                  </a:rPr>
                  <a:t>·</a:t>
                </a:r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Smart Album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208889" y="2604434"/>
                <a:ext cx="1149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en-US" dirty="0">
                    <a:latin typeface="Lantinghei SC Extralight"/>
                    <a:cs typeface="Lantinghei SC Extralight"/>
                  </a:rPr>
                  <a:t>·</a:t>
                </a:r>
                <a:r>
                  <a:rPr kumimoji="1" lang="en-US" altLang="zh-CN" dirty="0" smtClean="0">
                    <a:latin typeface="Lantinghei SC Extralight"/>
                    <a:cs typeface="Lantinghei SC Extralight"/>
                  </a:rPr>
                  <a:t>Impala</a:t>
                </a:r>
                <a:endParaRPr kumimoji="1" lang="zh-CN" altLang="en-US" dirty="0">
                  <a:latin typeface="Lantinghei SC Extralight"/>
                  <a:cs typeface="Lantinghei SC Extralight"/>
                </a:endParaRPr>
              </a:p>
            </p:txBody>
          </p:sp>
        </p:grpSp>
        <p:sp>
          <p:nvSpPr>
            <p:cNvPr id="68" name="文本框 67"/>
            <p:cNvSpPr txBox="1"/>
            <p:nvPr/>
          </p:nvSpPr>
          <p:spPr>
            <a:xfrm>
              <a:off x="234526" y="1077645"/>
              <a:ext cx="36473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400" dirty="0" smtClean="0">
                  <a:latin typeface="Lantinghei SC Extralight"/>
                  <a:cs typeface="Lantinghei SC Extralight"/>
                </a:rPr>
                <a:t>Market Apps</a:t>
              </a:r>
              <a:endParaRPr kumimoji="1" lang="zh-CN" altLang="en-US" sz="4400" dirty="0">
                <a:latin typeface="Lantinghei SC Extralight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1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1"/>
            <a:ext cx="9155074" cy="340149"/>
            <a:chOff x="-6822008" y="0"/>
            <a:chExt cx="9155074" cy="408179"/>
          </a:xfrm>
        </p:grpSpPr>
        <p:sp>
          <p:nvSpPr>
            <p:cNvPr id="5" name="矩形 4"/>
            <p:cNvSpPr/>
            <p:nvPr/>
          </p:nvSpPr>
          <p:spPr>
            <a:xfrm>
              <a:off x="-6822008" y="1"/>
              <a:ext cx="9096010" cy="398742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82563"/>
              <a:r>
                <a:rPr kumimoji="1" lang="zh-CN" altLang="en-US" sz="1400" dirty="0">
                  <a:latin typeface="Lantinghei SC Extralight"/>
                  <a:ea typeface="微软雅黑"/>
                </a:rPr>
                <a:t>/</a:t>
              </a:r>
              <a:r>
                <a:rPr kumimoji="1" lang="en-US" altLang="zh-CN" sz="1400" dirty="0">
                  <a:latin typeface="Lantinghei SC Extralight"/>
                  <a:ea typeface="微软雅黑"/>
                </a:rPr>
                <a:t>Harmonica/</a:t>
              </a:r>
              <a:r>
                <a:rPr kumimoji="1" lang="en-US" altLang="zh-CN" sz="1400" dirty="0" smtClean="0">
                  <a:latin typeface="Lantinghei SC Extralight"/>
                  <a:ea typeface="微软雅黑"/>
                </a:rPr>
                <a:t>Background/Solutions/Impala</a:t>
              </a:r>
              <a:endParaRPr kumimoji="1" lang="zh-CN" altLang="en-US" sz="1400" dirty="0">
                <a:latin typeface="Lantinghei SC Extralight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3425" y="0"/>
              <a:ext cx="1914875" cy="398742"/>
            </a:xfrm>
            <a:prstGeom prst="rect">
              <a:avLst/>
            </a:prstGeom>
            <a:solidFill>
              <a:srgbClr val="6B697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151" y="1"/>
              <a:ext cx="1481915" cy="398742"/>
            </a:xfrm>
            <a:prstGeom prst="rect">
              <a:avLst/>
            </a:prstGeom>
            <a:solidFill>
              <a:srgbClr val="AFAF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28961" y="9437"/>
              <a:ext cx="1004105" cy="39874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91451" y="9437"/>
              <a:ext cx="541615" cy="398742"/>
            </a:xfrm>
            <a:prstGeom prst="rect">
              <a:avLst/>
            </a:prstGeom>
            <a:solidFill>
              <a:srgbClr val="F5FAF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Extralight"/>
                <a:ea typeface="微软雅黑"/>
              </a:endParaRPr>
            </a:p>
          </p:txBody>
        </p:sp>
      </p:grpSp>
      <p:grpSp>
        <p:nvGrpSpPr>
          <p:cNvPr id="15" name="组 14"/>
          <p:cNvGrpSpPr>
            <a:grpSpLocks noChangeAspect="1"/>
          </p:cNvGrpSpPr>
          <p:nvPr/>
        </p:nvGrpSpPr>
        <p:grpSpPr>
          <a:xfrm>
            <a:off x="566042" y="516248"/>
            <a:ext cx="2380703" cy="5040000"/>
            <a:chOff x="3431671" y="97692"/>
            <a:chExt cx="2699548" cy="5715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1671" y="97692"/>
              <a:ext cx="2699548" cy="5715000"/>
            </a:xfrm>
            <a:prstGeom prst="rect">
              <a:avLst/>
            </a:prstGeom>
            <a:effectLst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173" y="818172"/>
              <a:ext cx="2403982" cy="4248000"/>
            </a:xfrm>
            <a:prstGeom prst="rect">
              <a:avLst/>
            </a:prstGeom>
          </p:spPr>
        </p:pic>
      </p:grpSp>
      <p:grpSp>
        <p:nvGrpSpPr>
          <p:cNvPr id="20" name="组 19"/>
          <p:cNvGrpSpPr>
            <a:grpSpLocks noChangeAspect="1"/>
          </p:cNvGrpSpPr>
          <p:nvPr/>
        </p:nvGrpSpPr>
        <p:grpSpPr>
          <a:xfrm>
            <a:off x="3246401" y="516248"/>
            <a:ext cx="2380703" cy="5040000"/>
            <a:chOff x="3431671" y="97692"/>
            <a:chExt cx="2699548" cy="57150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1671" y="97692"/>
              <a:ext cx="2699548" cy="5715000"/>
            </a:xfrm>
            <a:prstGeom prst="rect">
              <a:avLst/>
            </a:prstGeom>
            <a:effectLst/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173" y="818172"/>
              <a:ext cx="2403982" cy="4248000"/>
            </a:xfrm>
            <a:prstGeom prst="rect">
              <a:avLst/>
            </a:prstGeom>
          </p:spPr>
        </p:pic>
      </p:grpSp>
      <p:grpSp>
        <p:nvGrpSpPr>
          <p:cNvPr id="23" name="组 22"/>
          <p:cNvGrpSpPr>
            <a:grpSpLocks noChangeAspect="1"/>
          </p:cNvGrpSpPr>
          <p:nvPr/>
        </p:nvGrpSpPr>
        <p:grpSpPr>
          <a:xfrm>
            <a:off x="5920905" y="516248"/>
            <a:ext cx="2380703" cy="5040000"/>
            <a:chOff x="3431671" y="97692"/>
            <a:chExt cx="2699548" cy="57150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1671" y="97692"/>
              <a:ext cx="2699548" cy="5715000"/>
            </a:xfrm>
            <a:prstGeom prst="rect">
              <a:avLst/>
            </a:prstGeom>
            <a:effectLst/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173" y="818172"/>
              <a:ext cx="2403982" cy="424800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1" y="1151632"/>
            <a:ext cx="2118763" cy="37439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930" y="1151632"/>
            <a:ext cx="2118763" cy="3743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434" y="1153901"/>
            <a:ext cx="2118763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"/>
            <a:ext cx="9105923" cy="33228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1400" dirty="0">
                <a:latin typeface="Lantinghei SC Extralight"/>
                <a:ea typeface="微软雅黑"/>
              </a:rPr>
              <a:t>/</a:t>
            </a:r>
            <a:r>
              <a:rPr kumimoji="1" lang="en-US" altLang="zh-CN" sz="1400" dirty="0">
                <a:latin typeface="Lantinghei SC Extralight"/>
                <a:ea typeface="微软雅黑"/>
              </a:rPr>
              <a:t>Harmonica/</a:t>
            </a:r>
            <a:r>
              <a:rPr kumimoji="1" lang="en-US" altLang="zh-CN" sz="1400" dirty="0" smtClean="0">
                <a:latin typeface="Lantinghei SC Extralight"/>
                <a:ea typeface="微软雅黑"/>
              </a:rPr>
              <a:t>Background/Solutions</a:t>
            </a:r>
            <a:r>
              <a:rPr kumimoji="1" lang="en-US" altLang="en-US" sz="1400" dirty="0" smtClean="0">
                <a:latin typeface="Lantinghei SC Extralight"/>
                <a:ea typeface="微软雅黑"/>
              </a:rPr>
              <a:t>/Impala</a:t>
            </a:r>
            <a:endParaRPr kumimoji="1" lang="zh-CN" altLang="en-US" sz="1400" dirty="0">
              <a:latin typeface="Lantinghei SC Extralight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3308" y="1"/>
            <a:ext cx="1944000" cy="332285"/>
          </a:xfrm>
          <a:prstGeom prst="rect">
            <a:avLst/>
          </a:prstGeom>
          <a:solidFill>
            <a:srgbClr val="6B69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81522" y="2"/>
            <a:ext cx="1483530" cy="332285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59852" y="7865"/>
            <a:ext cx="1005199" cy="33228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22846" y="7865"/>
            <a:ext cx="542205" cy="332285"/>
          </a:xfrm>
          <a:prstGeom prst="rect">
            <a:avLst/>
          </a:prstGeom>
          <a:solidFill>
            <a:srgbClr val="F5FA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2" y="516248"/>
            <a:ext cx="2380703" cy="5040000"/>
          </a:xfrm>
          <a:prstGeom prst="rect">
            <a:avLst/>
          </a:prstGeom>
          <a:effectLst/>
        </p:spPr>
      </p:pic>
      <p:grpSp>
        <p:nvGrpSpPr>
          <p:cNvPr id="24" name="组 23"/>
          <p:cNvGrpSpPr/>
          <p:nvPr/>
        </p:nvGrpSpPr>
        <p:grpSpPr>
          <a:xfrm>
            <a:off x="713334" y="1175280"/>
            <a:ext cx="2136212" cy="3736906"/>
            <a:chOff x="713334" y="1175280"/>
            <a:chExt cx="2136212" cy="373690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88" y="1175280"/>
              <a:ext cx="2124000" cy="3186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/>
            <a:srcRect t="80955"/>
            <a:stretch/>
          </p:blipFill>
          <p:spPr>
            <a:xfrm>
              <a:off x="713334" y="4305423"/>
              <a:ext cx="2124000" cy="60676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/>
            <a:srcRect t="80955" b="10248"/>
            <a:stretch/>
          </p:blipFill>
          <p:spPr>
            <a:xfrm>
              <a:off x="725546" y="4037381"/>
              <a:ext cx="2124000" cy="280254"/>
            </a:xfrm>
            <a:prstGeom prst="rect">
              <a:avLst/>
            </a:prstGeom>
          </p:spPr>
        </p:pic>
      </p:grpSp>
      <p:sp>
        <p:nvSpPr>
          <p:cNvPr id="25" name="圆角矩形 24"/>
          <p:cNvSpPr/>
          <p:nvPr/>
        </p:nvSpPr>
        <p:spPr>
          <a:xfrm>
            <a:off x="717288" y="4613594"/>
            <a:ext cx="2120046" cy="302872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 29"/>
          <p:cNvGrpSpPr/>
          <p:nvPr/>
        </p:nvGrpSpPr>
        <p:grpSpPr>
          <a:xfrm>
            <a:off x="3205496" y="956240"/>
            <a:ext cx="3827039" cy="3996862"/>
            <a:chOff x="3205496" y="968452"/>
            <a:chExt cx="3827039" cy="3996862"/>
          </a:xfrm>
        </p:grpSpPr>
        <p:sp>
          <p:nvSpPr>
            <p:cNvPr id="2" name="文本框 1"/>
            <p:cNvSpPr txBox="1"/>
            <p:nvPr/>
          </p:nvSpPr>
          <p:spPr>
            <a:xfrm>
              <a:off x="3205496" y="3737538"/>
              <a:ext cx="2840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·Off</a:t>
              </a:r>
              <a:r>
                <a:rPr lang="en-US" altLang="zh-CN" sz="2000" dirty="0">
                  <a:latin typeface="Lantinghei SC Extralight"/>
                  <a:cs typeface="Lantinghei SC Extralight"/>
                </a:rPr>
                <a:t>-line 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Processing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05496" y="1840037"/>
              <a:ext cx="2624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Time-Consuming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17708" y="4156885"/>
              <a:ext cx="1480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Blocking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05496" y="2232383"/>
              <a:ext cx="368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High Energy Consumption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05496" y="2620281"/>
              <a:ext cx="213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</a:t>
              </a:r>
              <a:r>
                <a:rPr kumimoji="1" lang="en-US" altLang="zh-CN" sz="2000" dirty="0">
                  <a:latin typeface="Lantinghei SC Extralight"/>
                  <a:cs typeface="Lantinghei SC Extralight"/>
                </a:rPr>
                <a:t>Precision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rate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21263" y="968452"/>
              <a:ext cx="37112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400" b="1" dirty="0" smtClean="0">
                  <a:latin typeface="Lantinghei SC Extralight"/>
                  <a:cs typeface="Lantinghei SC Extralight"/>
                </a:rPr>
                <a:t>Performance</a:t>
              </a:r>
              <a:endParaRPr kumimoji="1" lang="zh-CN" altLang="en-US" sz="4400" b="1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205496" y="3021584"/>
              <a:ext cx="3726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Lantinghei SC Extralight"/>
                  <a:cs typeface="Lantinghei SC Extralight"/>
                </a:rPr>
                <a:t>·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No</a:t>
              </a:r>
              <a:r>
                <a:rPr kumimoji="1" lang="zh-CN" altLang="en-US" sz="2000" dirty="0" smtClean="0">
                  <a:latin typeface="Lantinghei SC Extralight"/>
                  <a:cs typeface="Lantinghei SC Extralight"/>
                </a:rPr>
                <a:t>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Feedback</a:t>
              </a:r>
              <a:r>
                <a:rPr kumimoji="1" lang="zh-CN" altLang="en-US" sz="2000" dirty="0" smtClean="0">
                  <a:latin typeface="Lantinghei SC Extralight"/>
                  <a:cs typeface="Lantinghei SC Extralight"/>
                </a:rPr>
                <a:t>, </a:t>
              </a:r>
              <a:r>
                <a:rPr kumimoji="1" lang="en-US" altLang="zh-CN" sz="2000" dirty="0" smtClean="0">
                  <a:latin typeface="Lantinghei SC Extralight"/>
                  <a:cs typeface="Lantinghei SC Extralight"/>
                </a:rPr>
                <a:t>Adjustment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217708" y="4565204"/>
              <a:ext cx="1759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·</a:t>
              </a:r>
              <a:r>
                <a:rPr lang="en-US" altLang="zh-CN" sz="2000" dirty="0">
                  <a:latin typeface="Lantinghei SC Extralight"/>
                  <a:cs typeface="Lantinghei SC Extralight"/>
                </a:rPr>
                <a:t>No</a:t>
              </a:r>
              <a:r>
                <a:rPr lang="zh-CN" altLang="en-US" sz="2000" dirty="0">
                  <a:latin typeface="Lantinghei SC Extralight"/>
                  <a:cs typeface="Lantinghei SC Extralight"/>
                </a:rPr>
                <a:t> </a:t>
              </a:r>
              <a:r>
                <a:rPr lang="en-US" altLang="zh-CN" sz="2000" dirty="0" smtClean="0">
                  <a:latin typeface="Lantinghei SC Extralight"/>
                  <a:cs typeface="Lantinghei SC Extralight"/>
                </a:rPr>
                <a:t>Search</a:t>
              </a:r>
              <a:endParaRPr kumimoji="1" lang="zh-CN" altLang="en-US" sz="2000" dirty="0">
                <a:latin typeface="Lantinghei SC Extralight"/>
                <a:cs typeface="Lantinghei SC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8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543</Words>
  <Application>Microsoft Macintosh PowerPoint</Application>
  <PresentationFormat>全屏显示(16:10)</PresentationFormat>
  <Paragraphs>149</Paragraphs>
  <Slides>28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Sysu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 泱</dc:creator>
  <cp:lastModifiedBy>田 泱</cp:lastModifiedBy>
  <cp:revision>666</cp:revision>
  <dcterms:created xsi:type="dcterms:W3CDTF">2014-05-06T04:38:30Z</dcterms:created>
  <dcterms:modified xsi:type="dcterms:W3CDTF">2014-05-22T06:17:41Z</dcterms:modified>
</cp:coreProperties>
</file>